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9" r:id="rId3"/>
    <p:sldId id="281" r:id="rId4"/>
    <p:sldId id="303" r:id="rId5"/>
    <p:sldId id="257" r:id="rId6"/>
    <p:sldId id="274" r:id="rId7"/>
    <p:sldId id="259" r:id="rId8"/>
    <p:sldId id="263" r:id="rId9"/>
    <p:sldId id="264" r:id="rId10"/>
    <p:sldId id="266" r:id="rId11"/>
    <p:sldId id="267" r:id="rId12"/>
    <p:sldId id="270" r:id="rId13"/>
    <p:sldId id="272" r:id="rId14"/>
    <p:sldId id="278" r:id="rId15"/>
    <p:sldId id="297" r:id="rId16"/>
    <p:sldId id="276" r:id="rId17"/>
    <p:sldId id="277" r:id="rId18"/>
    <p:sldId id="282" r:id="rId19"/>
    <p:sldId id="283" r:id="rId20"/>
    <p:sldId id="284" r:id="rId21"/>
    <p:sldId id="285" r:id="rId22"/>
    <p:sldId id="286" r:id="rId23"/>
    <p:sldId id="293" r:id="rId24"/>
    <p:sldId id="287" r:id="rId25"/>
    <p:sldId id="288" r:id="rId26"/>
    <p:sldId id="294" r:id="rId27"/>
    <p:sldId id="289" r:id="rId28"/>
    <p:sldId id="290" r:id="rId29"/>
    <p:sldId id="295" r:id="rId30"/>
    <p:sldId id="296" r:id="rId31"/>
    <p:sldId id="302" r:id="rId32"/>
    <p:sldId id="30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37B7"/>
    <a:srgbClr val="A50021"/>
    <a:srgbClr val="0000CC"/>
    <a:srgbClr val="008000"/>
    <a:srgbClr val="FF00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031EC-C161-4C41-8357-8284F5DCB25C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2C7B1-8A05-4D60-9778-C20E322C9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Peripartum</a:t>
            </a:r>
            <a:r>
              <a:rPr lang="en-US" dirty="0" smtClean="0"/>
              <a:t> </a:t>
            </a:r>
            <a:r>
              <a:rPr lang="en-US" dirty="0" err="1" smtClean="0"/>
              <a:t>Cardiomyopathy</a:t>
            </a:r>
            <a:r>
              <a:rPr lang="en-US" dirty="0" smtClean="0"/>
              <a:t> is not an uncommon clinical</a:t>
            </a:r>
            <a:r>
              <a:rPr lang="en-US" baseline="0" dirty="0" smtClean="0"/>
              <a:t> condition. We see less of this in our clinical practice because it is </a:t>
            </a:r>
            <a:r>
              <a:rPr lang="en-US" baseline="0" dirty="0" err="1" smtClean="0"/>
              <a:t>underdiagnosed</a:t>
            </a:r>
            <a:r>
              <a:rPr lang="en-US" baseline="0" dirty="0" smtClean="0"/>
              <a:t> many a time. shall address some of the issues.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2C7B1-8A05-4D60-9778-C20E322C977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Genetically Predisposed mice </a:t>
            </a:r>
            <a:r>
              <a:rPr lang="en-US" baseline="0" dirty="0" err="1" smtClean="0"/>
              <a:t>Cadiomyocyte</a:t>
            </a:r>
            <a:r>
              <a:rPr lang="en-US" baseline="0" dirty="0" smtClean="0"/>
              <a:t> specific deletion of Stat 3 gene has been </a:t>
            </a:r>
            <a:r>
              <a:rPr lang="en-US" baseline="0" dirty="0" err="1" smtClean="0"/>
              <a:t>demonstrated.This</a:t>
            </a:r>
            <a:r>
              <a:rPr lang="en-US" baseline="0" dirty="0" smtClean="0"/>
              <a:t> leads to enhanced expression and activity of Cardiac </a:t>
            </a:r>
            <a:r>
              <a:rPr lang="en-US" baseline="0" dirty="0" err="1" smtClean="0"/>
              <a:t>Cathepsin</a:t>
            </a:r>
            <a:r>
              <a:rPr lang="en-US" baseline="0" dirty="0" smtClean="0"/>
              <a:t> D. </a:t>
            </a:r>
            <a:r>
              <a:rPr lang="en-US" baseline="0" dirty="0" err="1" smtClean="0"/>
              <a:t>Cathepsin</a:t>
            </a:r>
            <a:r>
              <a:rPr lang="en-US" baseline="0" dirty="0" smtClean="0"/>
              <a:t> D leads to </a:t>
            </a:r>
            <a:r>
              <a:rPr lang="en-US" baseline="0" dirty="0" err="1" smtClean="0"/>
              <a:t>Proteolytic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clevage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Prolactin</a:t>
            </a:r>
            <a:r>
              <a:rPr lang="en-US" baseline="0" dirty="0" smtClean="0"/>
              <a:t> into 16 </a:t>
            </a:r>
            <a:r>
              <a:rPr lang="en-US" baseline="0" dirty="0" err="1" smtClean="0"/>
              <a:t>Kda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Prolactin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Fragment.This</a:t>
            </a:r>
            <a:r>
              <a:rPr lang="en-US" baseline="0" dirty="0" smtClean="0"/>
              <a:t> 16KDa </a:t>
            </a:r>
            <a:r>
              <a:rPr lang="en-US" baseline="0" dirty="0" err="1" smtClean="0"/>
              <a:t>Prolactin</a:t>
            </a:r>
            <a:r>
              <a:rPr lang="en-US" baseline="0" dirty="0" smtClean="0"/>
              <a:t> fragment is </a:t>
            </a:r>
            <a:r>
              <a:rPr lang="en-US" baseline="0" dirty="0" err="1" smtClean="0"/>
              <a:t>Proinflammatory,proapoptotic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antiangiogenic</a:t>
            </a:r>
            <a:r>
              <a:rPr lang="en-US" baseline="0" dirty="0" smtClean="0"/>
              <a:t> leading to LV Dysfunction and PPCMP.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2C7B1-8A05-4D60-9778-C20E322C977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</a:t>
            </a:r>
            <a:r>
              <a:rPr lang="en-US" baseline="0" dirty="0" smtClean="0"/>
              <a:t> should know who is at Risk of this Problem so that we can anticipate it during the course of Pregnancy. Clinically more relevant ones are on the left </a:t>
            </a:r>
            <a:r>
              <a:rPr lang="en-US" baseline="0" dirty="0" err="1" smtClean="0"/>
              <a:t>side.Maternal</a:t>
            </a:r>
            <a:r>
              <a:rPr lang="en-US" baseline="0" dirty="0" smtClean="0"/>
              <a:t> age &gt; 30 . </a:t>
            </a:r>
            <a:r>
              <a:rPr lang="en-US" baseline="0" dirty="0" err="1" smtClean="0"/>
              <a:t>Multiparous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woman.Multifetal</a:t>
            </a:r>
            <a:r>
              <a:rPr lang="en-US" baseline="0" dirty="0" smtClean="0"/>
              <a:t> pregnancy. Gestational </a:t>
            </a:r>
            <a:r>
              <a:rPr lang="en-US" baseline="0" dirty="0" err="1" smtClean="0"/>
              <a:t>HTN.Longterm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Tocolytic</a:t>
            </a:r>
            <a:r>
              <a:rPr lang="en-US" baseline="0" dirty="0" smtClean="0"/>
              <a:t> Treatment has also been considered as a risk factor for PPCMP.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2C7B1-8A05-4D60-9778-C20E322C977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presentation varies.</a:t>
            </a:r>
            <a:r>
              <a:rPr lang="en-US" baseline="0" dirty="0" smtClean="0"/>
              <a:t> Various symptoms with decreasing order of frequency is given.PND is the commonest presentation. PND is also highly specific for HF. Rare presentations like CVA and peripheral embolism due to </a:t>
            </a:r>
            <a:r>
              <a:rPr lang="en-US" baseline="0" dirty="0" err="1" smtClean="0"/>
              <a:t>Thromboembolism</a:t>
            </a:r>
            <a:r>
              <a:rPr lang="en-US" baseline="0" dirty="0" smtClean="0"/>
              <a:t> can </a:t>
            </a:r>
            <a:r>
              <a:rPr lang="en-US" baseline="0" dirty="0" err="1" smtClean="0"/>
              <a:t>occur.Catostrophic</a:t>
            </a:r>
            <a:r>
              <a:rPr lang="en-US" baseline="0" dirty="0" smtClean="0"/>
              <a:t> presentations like SCD due to arrhythmia has been reported. consider PPCMP in any </a:t>
            </a:r>
            <a:r>
              <a:rPr lang="en-US" baseline="0" dirty="0" err="1" smtClean="0"/>
              <a:t>Peripartum</a:t>
            </a:r>
            <a:r>
              <a:rPr lang="en-US" baseline="0" dirty="0" smtClean="0"/>
              <a:t> patient with unexplained </a:t>
            </a:r>
            <a:r>
              <a:rPr lang="en-US" baseline="0" dirty="0" err="1" smtClean="0"/>
              <a:t>symptoms.The</a:t>
            </a:r>
            <a:r>
              <a:rPr lang="en-US" baseline="0" dirty="0" smtClean="0"/>
              <a:t> symptoms of HF may be difficult to differentiate from those of late pregnancy, a high suspicion can help.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2C7B1-8A05-4D60-9778-C20E322C977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</a:t>
            </a:r>
            <a:r>
              <a:rPr lang="en-US" baseline="0" dirty="0" smtClean="0"/>
              <a:t> you have a clinical suspicion of PPCMP, do an Echocardiogram which will give you the </a:t>
            </a:r>
            <a:r>
              <a:rPr lang="en-US" baseline="0" dirty="0" err="1" smtClean="0"/>
              <a:t>diagnosis.In</a:t>
            </a:r>
            <a:r>
              <a:rPr lang="en-US" baseline="0" dirty="0" smtClean="0"/>
              <a:t> PPCMP we may have the above findings.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2C7B1-8A05-4D60-9778-C20E322C977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Hb,Renal</a:t>
            </a:r>
            <a:r>
              <a:rPr lang="en-US" baseline="0" dirty="0" smtClean="0"/>
              <a:t> Parameters and Electrolytes help in the management of HF.TSH screening should be done in all </a:t>
            </a:r>
            <a:r>
              <a:rPr lang="en-US" baseline="0" dirty="0" err="1" smtClean="0"/>
              <a:t>patients.A</a:t>
            </a:r>
            <a:r>
              <a:rPr lang="en-US" baseline="0" dirty="0" smtClean="0"/>
              <a:t> low TSH might give a clue about Hyperthyroidism which might worsen the </a:t>
            </a:r>
            <a:r>
              <a:rPr lang="en-US" baseline="0" dirty="0" err="1" smtClean="0"/>
              <a:t>HF.Assessment</a:t>
            </a:r>
            <a:r>
              <a:rPr lang="en-US" baseline="0" dirty="0" smtClean="0"/>
              <a:t> of BNP levels is the more Scientific way of managing the </a:t>
            </a:r>
            <a:r>
              <a:rPr lang="en-US" baseline="0" dirty="0" err="1" smtClean="0"/>
              <a:t>HF.It</a:t>
            </a:r>
            <a:r>
              <a:rPr lang="en-US" baseline="0" dirty="0" smtClean="0"/>
              <a:t> helps to tailor the </a:t>
            </a:r>
            <a:r>
              <a:rPr lang="en-US" baseline="0" dirty="0" err="1" smtClean="0"/>
              <a:t>antifailure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therapy.Troponin</a:t>
            </a:r>
            <a:r>
              <a:rPr lang="en-US" baseline="0" dirty="0" smtClean="0"/>
              <a:t> levels are used in prognostication.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2C7B1-8A05-4D60-9778-C20E322C977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ECG</a:t>
            </a:r>
            <a:r>
              <a:rPr lang="en-US" baseline="0" dirty="0" smtClean="0"/>
              <a:t> may not be diagnostic. But helps to R/o other causes with similar presentation like </a:t>
            </a:r>
            <a:r>
              <a:rPr lang="en-US" baseline="0" dirty="0" err="1" smtClean="0"/>
              <a:t>AMI.Ecg</a:t>
            </a:r>
            <a:r>
              <a:rPr lang="en-US" baseline="0" dirty="0" smtClean="0"/>
              <a:t> usually shows the above findings.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2C7B1-8A05-4D60-9778-C20E322C977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CXR very useful in diagnosing HF</a:t>
            </a:r>
            <a:r>
              <a:rPr lang="en-US" baseline="0" dirty="0" smtClean="0"/>
              <a:t> especially in patients presenting in the postpartum period.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2C7B1-8A05-4D60-9778-C20E322C977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Delayed contrast </a:t>
            </a:r>
            <a:r>
              <a:rPr lang="en-US" baseline="0" dirty="0" err="1" smtClean="0"/>
              <a:t>enchancement</a:t>
            </a:r>
            <a:r>
              <a:rPr lang="en-US" baseline="0" dirty="0" smtClean="0"/>
              <a:t> with Gadolinium helps to differentiate the type of </a:t>
            </a:r>
            <a:r>
              <a:rPr lang="en-US" baseline="0" dirty="0" err="1" smtClean="0"/>
              <a:t>Myocyte</a:t>
            </a:r>
            <a:r>
              <a:rPr lang="en-US" baseline="0" dirty="0" smtClean="0"/>
              <a:t> necrosis ( </a:t>
            </a:r>
            <a:r>
              <a:rPr lang="en-US" baseline="0" dirty="0" err="1" smtClean="0"/>
              <a:t>Myocarditis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Ischaemic</a:t>
            </a:r>
            <a:r>
              <a:rPr lang="en-US" baseline="0" dirty="0" smtClean="0"/>
              <a:t> ) and </a:t>
            </a:r>
            <a:r>
              <a:rPr lang="en-US" baseline="0" dirty="0" err="1" smtClean="0"/>
              <a:t>characterise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myocardium.Cardiac</a:t>
            </a:r>
            <a:r>
              <a:rPr lang="en-US" baseline="0" dirty="0" smtClean="0"/>
              <a:t> MRI is also useful to Guide the </a:t>
            </a:r>
            <a:r>
              <a:rPr lang="en-US" baseline="0" dirty="0" err="1" smtClean="0"/>
              <a:t>endomyocardial</a:t>
            </a:r>
            <a:r>
              <a:rPr lang="en-US" baseline="0" dirty="0" smtClean="0"/>
              <a:t> biopsy to abnormal area rather than blind biopsy.(The present guideline does not recommend routine </a:t>
            </a:r>
            <a:r>
              <a:rPr lang="en-US" baseline="0" dirty="0" err="1" smtClean="0"/>
              <a:t>Endomyocardial</a:t>
            </a:r>
            <a:r>
              <a:rPr lang="en-US" baseline="0" dirty="0" smtClean="0"/>
              <a:t> biopsy).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2C7B1-8A05-4D60-9778-C20E322C977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ACE</a:t>
            </a:r>
            <a:r>
              <a:rPr lang="en-US" baseline="0" dirty="0" smtClean="0"/>
              <a:t> I and ARB are contraindicated because of risk of fetal hypotension, Renal tubular dysplasia and </a:t>
            </a:r>
            <a:r>
              <a:rPr lang="en-US" baseline="0" dirty="0" err="1" smtClean="0"/>
              <a:t>oligohydramnios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2C7B1-8A05-4D60-9778-C20E322C977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risk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Thromboembolism</a:t>
            </a:r>
            <a:r>
              <a:rPr lang="en-US" baseline="0" dirty="0" smtClean="0"/>
              <a:t>  is high during Pregnancy and during immediate postpartum period. This can lead to  </a:t>
            </a:r>
            <a:r>
              <a:rPr lang="en-US" baseline="0" dirty="0" err="1" smtClean="0"/>
              <a:t>arterial,venous</a:t>
            </a:r>
            <a:r>
              <a:rPr lang="en-US" baseline="0" dirty="0" smtClean="0"/>
              <a:t> and cardiac </a:t>
            </a:r>
            <a:r>
              <a:rPr lang="en-US" baseline="0" dirty="0" err="1" smtClean="0"/>
              <a:t>thrombosis.When</a:t>
            </a:r>
            <a:r>
              <a:rPr lang="en-US" baseline="0" dirty="0" smtClean="0"/>
              <a:t> you have an associated cardiac problem the risk of </a:t>
            </a:r>
            <a:r>
              <a:rPr lang="en-US" baseline="0" dirty="0" err="1" smtClean="0"/>
              <a:t>thromboembolism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higher!pts</a:t>
            </a:r>
            <a:r>
              <a:rPr lang="en-US" baseline="0" dirty="0" smtClean="0"/>
              <a:t> with Severe LV Dysfunction. Those with LV </a:t>
            </a:r>
            <a:r>
              <a:rPr lang="en-US" baseline="0" dirty="0" err="1" smtClean="0"/>
              <a:t>clot,Those</a:t>
            </a:r>
            <a:r>
              <a:rPr lang="en-US" baseline="0" dirty="0" smtClean="0"/>
              <a:t> with H/o systemic embolism and AF should be started on Anticoagulant.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2C7B1-8A05-4D60-9778-C20E322C977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prototype clinical history of a case of PPCMP which</a:t>
            </a:r>
            <a:r>
              <a:rPr lang="en-US" baseline="0" dirty="0" smtClean="0"/>
              <a:t> we managed.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2C7B1-8A05-4D60-9778-C20E322C977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Warfarin</a:t>
            </a:r>
            <a:r>
              <a:rPr lang="en-US" baseline="0" dirty="0" smtClean="0"/>
              <a:t> is basically safe after first trimester and can very well be used for PPCMP when </a:t>
            </a:r>
            <a:r>
              <a:rPr lang="en-US" baseline="0" dirty="0" err="1" smtClean="0"/>
              <a:t>indicated.But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warfarin</a:t>
            </a:r>
            <a:r>
              <a:rPr lang="en-US" baseline="0" dirty="0" smtClean="0"/>
              <a:t> must be switched to UFH before a planned delivery. If an unplanned delivery happens while on </a:t>
            </a:r>
            <a:r>
              <a:rPr lang="en-US" baseline="0" dirty="0" err="1" smtClean="0"/>
              <a:t>Warfarin</a:t>
            </a:r>
            <a:r>
              <a:rPr lang="en-US" baseline="0" dirty="0" smtClean="0"/>
              <a:t> LSCS is mandated to avoid the risk of fetal </a:t>
            </a:r>
            <a:r>
              <a:rPr lang="en-US" baseline="0" dirty="0" err="1" smtClean="0"/>
              <a:t>haemorrhage.when</a:t>
            </a:r>
            <a:r>
              <a:rPr lang="en-US" baseline="0" dirty="0" smtClean="0"/>
              <a:t> using </a:t>
            </a:r>
            <a:r>
              <a:rPr lang="en-US" baseline="0" dirty="0" err="1" smtClean="0"/>
              <a:t>warfarin</a:t>
            </a:r>
            <a:r>
              <a:rPr lang="en-US" baseline="0" dirty="0" smtClean="0"/>
              <a:t> monitor the PT and INR values </a:t>
            </a:r>
            <a:r>
              <a:rPr lang="en-US" baseline="0" dirty="0" err="1" smtClean="0"/>
              <a:t>atleast</a:t>
            </a:r>
            <a:r>
              <a:rPr lang="en-US" baseline="0" dirty="0" smtClean="0"/>
              <a:t> once in a month. </a:t>
            </a:r>
            <a:r>
              <a:rPr lang="en-US" baseline="0" dirty="0" err="1" smtClean="0"/>
              <a:t>Dabigatran</a:t>
            </a:r>
            <a:r>
              <a:rPr lang="en-US" baseline="0" dirty="0" smtClean="0"/>
              <a:t> is a new drug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2C7B1-8A05-4D60-9778-C20E322C977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Immunosuppresive</a:t>
            </a:r>
            <a:r>
              <a:rPr lang="en-US" baseline="0" dirty="0" smtClean="0"/>
              <a:t> therapy in proven </a:t>
            </a:r>
            <a:r>
              <a:rPr lang="en-US" baseline="0" dirty="0" err="1" smtClean="0"/>
              <a:t>myocarditis</a:t>
            </a:r>
            <a:r>
              <a:rPr lang="en-US" baseline="0" dirty="0" smtClean="0"/>
              <a:t> cases. </a:t>
            </a:r>
            <a:r>
              <a:rPr lang="en-US" baseline="0" dirty="0" err="1" smtClean="0"/>
              <a:t>Bromocriptine</a:t>
            </a:r>
            <a:r>
              <a:rPr lang="en-US" baseline="0" dirty="0" smtClean="0"/>
              <a:t> inhibits the </a:t>
            </a:r>
            <a:r>
              <a:rPr lang="en-US" baseline="0" dirty="0" err="1" smtClean="0"/>
              <a:t>Prolactin</a:t>
            </a:r>
            <a:r>
              <a:rPr lang="en-US" baseline="0" dirty="0" smtClean="0"/>
              <a:t> secretion and is a new therapeutic target.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2C7B1-8A05-4D60-9778-C20E322C977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With rapid  strides</a:t>
            </a:r>
            <a:r>
              <a:rPr lang="en-IN" baseline="0" dirty="0" smtClean="0"/>
              <a:t> in the field of interventional cardiology ,aggressive management of Acute HF is </a:t>
            </a:r>
            <a:r>
              <a:rPr lang="en-IN" baseline="0" dirty="0" err="1" smtClean="0"/>
              <a:t>Warranted.IABP</a:t>
            </a:r>
            <a:r>
              <a:rPr lang="en-IN" baseline="0" dirty="0" smtClean="0"/>
              <a:t> is lifesaving in pts with severe HF and </a:t>
            </a:r>
            <a:r>
              <a:rPr lang="en-IN" baseline="0" dirty="0" err="1" smtClean="0"/>
              <a:t>cardiogenic</a:t>
            </a:r>
            <a:r>
              <a:rPr lang="en-IN" baseline="0" dirty="0" smtClean="0"/>
              <a:t> shock.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2C7B1-8A05-4D60-9778-C20E322C977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ECMO</a:t>
            </a:r>
            <a:r>
              <a:rPr lang="en-IN" baseline="0" dirty="0" smtClean="0"/>
              <a:t> is cardio-pulmonary bypass pump used to induce Hypothermia and Oxygenation. This is very useful in severe Moribund Pts with HF.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2C7B1-8A05-4D60-9778-C20E322C977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Among Pts with DCM ,PPCM has got</a:t>
            </a:r>
            <a:r>
              <a:rPr lang="en-IN" baseline="0" dirty="0" smtClean="0"/>
              <a:t> better survival rates with 94% survival rates at 5 years with </a:t>
            </a:r>
            <a:r>
              <a:rPr lang="en-IN" baseline="0" dirty="0" err="1" smtClean="0"/>
              <a:t>todays</a:t>
            </a:r>
            <a:r>
              <a:rPr lang="en-IN" baseline="0" dirty="0" smtClean="0"/>
              <a:t> </a:t>
            </a:r>
            <a:r>
              <a:rPr lang="en-IN" baseline="0" dirty="0" err="1" smtClean="0"/>
              <a:t>treatment.In</a:t>
            </a:r>
            <a:r>
              <a:rPr lang="en-IN" baseline="0" dirty="0" smtClean="0"/>
              <a:t> one of the studies by </a:t>
            </a:r>
            <a:r>
              <a:rPr lang="en-IN" baseline="0" dirty="0" err="1" smtClean="0"/>
              <a:t>elkayem</a:t>
            </a:r>
            <a:r>
              <a:rPr lang="en-IN" baseline="0" dirty="0" smtClean="0"/>
              <a:t> et al 54% recovered LV function in 6 months time.LV function can also recover even after 6 months. Recovery of LV function is more likely if the LV EF is more than 30% at Presentation.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2C7B1-8A05-4D60-9778-C20E322C977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i="1" dirty="0" smtClean="0"/>
              <a:t>In</a:t>
            </a:r>
            <a:r>
              <a:rPr lang="en-IN" i="1" baseline="0" dirty="0" smtClean="0"/>
              <a:t> Pts with Resistant HF not responding to Medical  management, a CRT ( cardiac Resynchronisation Therapy ) with Biventricular Pacing  helps to optimise the LV function.</a:t>
            </a:r>
            <a:endParaRPr lang="en-IN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2C7B1-8A05-4D60-9778-C20E322C977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Cardiac </a:t>
            </a:r>
            <a:r>
              <a:rPr lang="en-IN" dirty="0" err="1" smtClean="0"/>
              <a:t>Transplanatation</a:t>
            </a:r>
            <a:r>
              <a:rPr lang="en-IN" dirty="0" smtClean="0"/>
              <a:t> is of course</a:t>
            </a:r>
            <a:r>
              <a:rPr lang="en-IN" baseline="0" dirty="0" smtClean="0"/>
              <a:t> the last resort and Before that Artificial Heart helps to bridge the Patient.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2C7B1-8A05-4D60-9778-C20E322C977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2C7B1-8A05-4D60-9778-C20E322C977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a Patient ,presenting with </a:t>
            </a:r>
            <a:r>
              <a:rPr lang="en-US" baseline="0" dirty="0" err="1" smtClean="0"/>
              <a:t>dyspnea</a:t>
            </a:r>
            <a:r>
              <a:rPr lang="en-US" baseline="0" dirty="0" smtClean="0"/>
              <a:t> in the postpartum period without previous cardiac problem all the following conditions should be considered.</a:t>
            </a:r>
          </a:p>
          <a:p>
            <a:r>
              <a:rPr lang="en-US" baseline="0" dirty="0" smtClean="0"/>
              <a:t>Not going into the detail of how to differentiate due to lack of time. Echocardiogram makes the life easy.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ED49F-DE43-4924-83FA-B218DB1D52E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Dilated</a:t>
            </a:r>
            <a:r>
              <a:rPr lang="en-US" baseline="0" dirty="0" smtClean="0"/>
              <a:t> LV. Global </a:t>
            </a:r>
            <a:r>
              <a:rPr lang="en-US" baseline="0" dirty="0" err="1" smtClean="0"/>
              <a:t>hypokinesia</a:t>
            </a:r>
            <a:r>
              <a:rPr lang="en-US" baseline="0" dirty="0" smtClean="0"/>
              <a:t> of LV. Stasis of Blood in LV as shown by SEC.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2C7B1-8A05-4D60-9778-C20E322C977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Heart</a:t>
            </a:r>
            <a:r>
              <a:rPr lang="en-US" baseline="0" dirty="0" smtClean="0"/>
              <a:t> Failure during Pregnancy has been described in literature as early as 1849. But it was Demakis who named the syndrome as PPCMP in 1971.</a:t>
            </a:r>
          </a:p>
          <a:p>
            <a:r>
              <a:rPr lang="en-US" baseline="0" dirty="0" smtClean="0"/>
              <a:t>European society of Cardiology defined it as a DCM with signs of the HF in the last month of Pregnancy or within 5 months of </a:t>
            </a:r>
            <a:r>
              <a:rPr lang="en-US" baseline="0" dirty="0" err="1" smtClean="0"/>
              <a:t>delivery.The</a:t>
            </a:r>
            <a:r>
              <a:rPr lang="en-US" baseline="0" dirty="0" smtClean="0"/>
              <a:t> incidence of PPCMP is around 1 in 3000 live births.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2C7B1-8A05-4D60-9778-C20E322C977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timing of the Diagnosis</a:t>
            </a:r>
            <a:r>
              <a:rPr lang="en-US" baseline="0" dirty="0" smtClean="0"/>
              <a:t> is important. Diagnosis requires being in the last month of </a:t>
            </a:r>
            <a:r>
              <a:rPr lang="en-US" baseline="0" dirty="0" err="1" smtClean="0"/>
              <a:t>Pregnancy.If</a:t>
            </a:r>
            <a:r>
              <a:rPr lang="en-US" baseline="0" dirty="0" smtClean="0"/>
              <a:t> it is diagnosed earlier other cardiac problems like </a:t>
            </a:r>
            <a:r>
              <a:rPr lang="en-US" baseline="0" dirty="0" err="1" smtClean="0"/>
              <a:t>valvular,ischaemia</a:t>
            </a:r>
            <a:r>
              <a:rPr lang="en-US" baseline="0" dirty="0" smtClean="0"/>
              <a:t> or dilated </a:t>
            </a:r>
            <a:r>
              <a:rPr lang="en-US" baseline="0" dirty="0" err="1" smtClean="0"/>
              <a:t>cardiomyopathy</a:t>
            </a:r>
            <a:r>
              <a:rPr lang="en-US" baseline="0" dirty="0" smtClean="0"/>
              <a:t> should be considered). </a:t>
            </a:r>
            <a:r>
              <a:rPr lang="en-US" baseline="0" dirty="0" err="1" smtClean="0"/>
              <a:t>Eventhough</a:t>
            </a:r>
            <a:r>
              <a:rPr lang="en-US" baseline="0" dirty="0" smtClean="0"/>
              <a:t> the pathology starts earlier the increase in </a:t>
            </a:r>
            <a:r>
              <a:rPr lang="en-US" baseline="0" dirty="0" err="1" smtClean="0"/>
              <a:t>HR,increase</a:t>
            </a:r>
            <a:r>
              <a:rPr lang="en-US" baseline="0" dirty="0" smtClean="0"/>
              <a:t> in stroke volume and cardiac output in the second trimester leads to the clinical presentation in the last month of Pregnancy.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2C7B1-8A05-4D60-9778-C20E322C977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Myocarditis</a:t>
            </a:r>
            <a:r>
              <a:rPr lang="en-US" baseline="0" dirty="0" smtClean="0"/>
              <a:t> has been identified by </a:t>
            </a:r>
            <a:r>
              <a:rPr lang="en-US" baseline="0" dirty="0" err="1" smtClean="0"/>
              <a:t>Endomyocardial</a:t>
            </a:r>
            <a:r>
              <a:rPr lang="en-US" baseline="0" dirty="0" smtClean="0"/>
              <a:t> biopsy in Patients with PPCMP demonstrating a dense lymphocyte infiltrate and variable amounts of </a:t>
            </a:r>
            <a:r>
              <a:rPr lang="en-US" baseline="0" dirty="0" err="1" smtClean="0"/>
              <a:t>myocyte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edema,necrosis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fibrosis.The</a:t>
            </a:r>
            <a:r>
              <a:rPr lang="en-US" baseline="0" dirty="0" smtClean="0"/>
              <a:t> prevalence of this finding is also variable from 8% to 78% raising doubts whether </a:t>
            </a:r>
            <a:r>
              <a:rPr lang="en-US" baseline="0" dirty="0" err="1" smtClean="0"/>
              <a:t>Myocarditis</a:t>
            </a:r>
            <a:r>
              <a:rPr lang="en-US" baseline="0" dirty="0" smtClean="0"/>
              <a:t> has a causal role or just an associated finding!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2C7B1-8A05-4D60-9778-C20E322C977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cardiotrophic</a:t>
            </a:r>
            <a:r>
              <a:rPr lang="en-US" baseline="0" dirty="0" smtClean="0"/>
              <a:t>  viral infection ( Parvovirus B19,Human herpes virus 6,EBV and CMV ) a pathologic immune response against these viral antigens might cross react  against native cardiac tissue proteins  and cause LV </a:t>
            </a:r>
            <a:r>
              <a:rPr lang="en-US" baseline="0" dirty="0" err="1" smtClean="0"/>
              <a:t>dysfunction.This</a:t>
            </a:r>
            <a:r>
              <a:rPr lang="en-US" baseline="0" dirty="0" smtClean="0"/>
              <a:t> is just like RHD.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2C7B1-8A05-4D60-9778-C20E322C977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Chimerism</a:t>
            </a:r>
            <a:r>
              <a:rPr lang="en-US" baseline="0" dirty="0" smtClean="0"/>
              <a:t> is a Phenomenon wherein the cells from the fetus pass into the maternal circulation and colonize in the heart provoking an immune </a:t>
            </a:r>
            <a:r>
              <a:rPr lang="en-US" baseline="0" dirty="0" err="1" smtClean="0"/>
              <a:t>response.This</a:t>
            </a:r>
            <a:r>
              <a:rPr lang="en-US" baseline="0" dirty="0" smtClean="0"/>
              <a:t> theory is supported by the presence of High </a:t>
            </a:r>
            <a:r>
              <a:rPr lang="en-US" baseline="0" dirty="0" err="1" smtClean="0"/>
              <a:t>titres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Autoantibodies</a:t>
            </a:r>
            <a:r>
              <a:rPr lang="en-US" baseline="0" dirty="0" smtClean="0"/>
              <a:t>  against the cardiac tissue proteins in patients with PPCMP.</a:t>
            </a:r>
          </a:p>
          <a:p>
            <a:r>
              <a:rPr lang="en-US" dirty="0" smtClean="0"/>
              <a:t>Apoptosis</a:t>
            </a:r>
            <a:r>
              <a:rPr lang="en-US" baseline="0" dirty="0" smtClean="0"/>
              <a:t> of the cardiac </a:t>
            </a:r>
            <a:r>
              <a:rPr lang="en-US" baseline="0" dirty="0" err="1" smtClean="0"/>
              <a:t>myocytes</a:t>
            </a:r>
            <a:r>
              <a:rPr lang="en-US" baseline="0" dirty="0" smtClean="0"/>
              <a:t> has been proposed as one of the cause of </a:t>
            </a:r>
            <a:r>
              <a:rPr lang="en-US" baseline="0" dirty="0" err="1" smtClean="0"/>
              <a:t>PPCMP.Fas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Fas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Ligand</a:t>
            </a:r>
            <a:r>
              <a:rPr lang="en-US" baseline="0" dirty="0" smtClean="0"/>
              <a:t> has been suspected to play a key role in the process of Apoptosis.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2C7B1-8A05-4D60-9778-C20E322C977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22D6-831A-4A5E-ABB7-4B088AA8A9FC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6224-B2C9-4DA6-8D1E-B1A07C912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22D6-831A-4A5E-ABB7-4B088AA8A9FC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6224-B2C9-4DA6-8D1E-B1A07C912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22D6-831A-4A5E-ABB7-4B088AA8A9FC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6224-B2C9-4DA6-8D1E-B1A07C912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ECCE3-A6FE-447A-9FCD-42EB9E45C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22D6-831A-4A5E-ABB7-4B088AA8A9FC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6224-B2C9-4DA6-8D1E-B1A07C912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22D6-831A-4A5E-ABB7-4B088AA8A9FC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6224-B2C9-4DA6-8D1E-B1A07C912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22D6-831A-4A5E-ABB7-4B088AA8A9FC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6224-B2C9-4DA6-8D1E-B1A07C912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22D6-831A-4A5E-ABB7-4B088AA8A9FC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6224-B2C9-4DA6-8D1E-B1A07C912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22D6-831A-4A5E-ABB7-4B088AA8A9FC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6224-B2C9-4DA6-8D1E-B1A07C912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22D6-831A-4A5E-ABB7-4B088AA8A9FC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6224-B2C9-4DA6-8D1E-B1A07C912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22D6-831A-4A5E-ABB7-4B088AA8A9FC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6224-B2C9-4DA6-8D1E-B1A07C912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22D6-831A-4A5E-ABB7-4B088AA8A9FC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6224-B2C9-4DA6-8D1E-B1A07C912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122D6-831A-4A5E-ABB7-4B088AA8A9FC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16224-B2C9-4DA6-8D1E-B1A07C912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PPCMP%20FINAL\ECHO%201.wmv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7772400" cy="609599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PERIPARTUM CARDIOMYOPATHY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572000"/>
            <a:ext cx="7848600" cy="167640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rgbClr val="8037B7"/>
                </a:solidFill>
                <a:latin typeface="Times New Roman" pitchFamily="18" charset="0"/>
                <a:cs typeface="Times New Roman" pitchFamily="18" charset="0"/>
              </a:rPr>
              <a:t>DR.T.NEELAMBUJAN,M.D.,DNB(CARDIO).,</a:t>
            </a:r>
          </a:p>
          <a:p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CONSULTANT CARDIOLOGIST &amp; INTERVENTIONALIST</a:t>
            </a:r>
          </a:p>
          <a:p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SUNDARAM ARULRHAJ HOSPITAL</a:t>
            </a:r>
          </a:p>
          <a:p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TUTICORIN</a:t>
            </a:r>
          </a:p>
          <a:p>
            <a:endParaRPr lang="en-US" dirty="0"/>
          </a:p>
        </p:txBody>
      </p:sp>
      <p:sp>
        <p:nvSpPr>
          <p:cNvPr id="6" name="Minus 5"/>
          <p:cNvSpPr/>
          <p:nvPr/>
        </p:nvSpPr>
        <p:spPr>
          <a:xfrm>
            <a:off x="-685800" y="1905000"/>
            <a:ext cx="10744200" cy="152400"/>
          </a:xfrm>
          <a:prstGeom prst="mathMinus">
            <a:avLst/>
          </a:prstGeom>
          <a:solidFill>
            <a:schemeClr val="bg1"/>
          </a:solidFill>
          <a:ln>
            <a:solidFill>
              <a:srgbClr val="803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Documents and Settings\USER\Desktop\PRE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362200"/>
            <a:ext cx="18288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rial Black" pitchFamily="34" charset="0"/>
              </a:rPr>
              <a:t>ROLE OF PROLACTIN</a:t>
            </a:r>
            <a:endParaRPr lang="en-US" sz="32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rgbClr val="7030A0"/>
              </a:buClr>
              <a:buSzPct val="99000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CARDIOMYOCYTE DELETION OF stat3</a:t>
            </a:r>
          </a:p>
          <a:p>
            <a:pPr>
              <a:buClr>
                <a:srgbClr val="7030A0"/>
              </a:buClr>
              <a:buSzPct val="99000"/>
            </a:pPr>
            <a:endParaRPr lang="en-US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>
              <a:buClr>
                <a:srgbClr val="7030A0"/>
              </a:buClr>
              <a:buSzPct val="99000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ENHANCED CARDIAC CATHEPSIN D</a:t>
            </a:r>
          </a:p>
          <a:p>
            <a:pPr>
              <a:buClr>
                <a:srgbClr val="7030A0"/>
              </a:buClr>
              <a:buSzPct val="99000"/>
            </a:pPr>
            <a:endParaRPr lang="en-US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>
              <a:buClr>
                <a:srgbClr val="7030A0"/>
              </a:buClr>
              <a:buSzPct val="99000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PROTEOLYTIC CLEVAGE OF PROLACTIN INTO 16KDa PRL FRAGMENT</a:t>
            </a:r>
          </a:p>
          <a:p>
            <a:pPr>
              <a:buClr>
                <a:srgbClr val="7030A0"/>
              </a:buClr>
              <a:buSzPct val="99000"/>
            </a:pPr>
            <a:endParaRPr lang="en-US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>
              <a:buClr>
                <a:srgbClr val="7030A0"/>
              </a:buClr>
              <a:buSzPct val="99000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16KDa PRL FRAGMENT- PROINFLAMMATORY, </a:t>
            </a:r>
          </a:p>
          <a:p>
            <a:pPr>
              <a:buClr>
                <a:srgbClr val="7030A0"/>
              </a:buClr>
              <a:buSzPct val="99000"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    PROAPOPTOTIC &amp; ANTIANGIOGENIC</a:t>
            </a:r>
          </a:p>
          <a:p>
            <a:endParaRPr lang="en-US" sz="28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4" name="Minus 3"/>
          <p:cNvSpPr/>
          <p:nvPr/>
        </p:nvSpPr>
        <p:spPr>
          <a:xfrm>
            <a:off x="-762000" y="1143000"/>
            <a:ext cx="10744200" cy="152400"/>
          </a:xfrm>
          <a:prstGeom prst="mathMinus">
            <a:avLst/>
          </a:prstGeom>
          <a:solidFill>
            <a:schemeClr val="bg1"/>
          </a:solidFill>
          <a:ln>
            <a:solidFill>
              <a:srgbClr val="803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rial Black" pitchFamily="34" charset="0"/>
              </a:rPr>
              <a:t>OTHER POSSIBLE FACTORS</a:t>
            </a:r>
            <a:endParaRPr lang="en-US" sz="32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  <a:buSzPct val="100000"/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SELENIUM DEFICIENCY</a:t>
            </a:r>
          </a:p>
          <a:p>
            <a:pPr>
              <a:buClr>
                <a:srgbClr val="7030A0"/>
              </a:buClr>
              <a:buSzPct val="100000"/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RELAXIN</a:t>
            </a:r>
          </a:p>
          <a:p>
            <a:pPr>
              <a:buClr>
                <a:srgbClr val="7030A0"/>
              </a:buClr>
              <a:buSzPct val="100000"/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CARDIAC DYSTROPHIN</a:t>
            </a:r>
          </a:p>
          <a:p>
            <a:pPr>
              <a:buClr>
                <a:srgbClr val="7030A0"/>
              </a:buClr>
              <a:buSzPct val="100000"/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IMMATURE DENDRITIC CELLS</a:t>
            </a:r>
          </a:p>
          <a:p>
            <a:pPr>
              <a:buClr>
                <a:srgbClr val="7030A0"/>
              </a:buClr>
              <a:buSzPct val="100000"/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CARDIAC NO SYNTHASE</a:t>
            </a:r>
          </a:p>
          <a:p>
            <a:pPr>
              <a:buClr>
                <a:srgbClr val="7030A0"/>
              </a:buClr>
              <a:buSzPct val="100000"/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HARMONE-   PROGEST,PRL,OESTROGEN</a:t>
            </a:r>
          </a:p>
          <a:p>
            <a:pPr>
              <a:buClr>
                <a:srgbClr val="7030A0"/>
              </a:buClr>
              <a:buSzPct val="100000"/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HAEMODYNAMIC STRESS OF PREGNANCY</a:t>
            </a:r>
          </a:p>
          <a:p>
            <a:pPr>
              <a:buClr>
                <a:srgbClr val="7030A0"/>
              </a:buClr>
              <a:buSzPct val="100000"/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FAMILIAL</a:t>
            </a:r>
            <a:endParaRPr lang="en-US" sz="28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819400" y="4343400"/>
            <a:ext cx="76200" cy="2286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7" name="Picture 2" descr="http://dumaslab.com/wp-content/uploads/2011/07/Action-pl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1371600"/>
            <a:ext cx="2072178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rgbClr val="8037B7"/>
                </a:solidFill>
                <a:latin typeface="Arial Black" pitchFamily="34" charset="0"/>
                <a:cs typeface="Times New Roman" pitchFamily="18" charset="0"/>
              </a:rPr>
              <a:t>WHO IS AT RISK?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>
              <a:buClr>
                <a:srgbClr val="8037B7"/>
              </a:buClr>
              <a:buFont typeface="Garamond" pitchFamily="18" charset="0"/>
              <a:buChar char="●"/>
            </a:pPr>
            <a:r>
              <a:rPr lang="en-US" b="1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AGE &gt;30 YEARS </a:t>
            </a:r>
          </a:p>
          <a:p>
            <a:pPr eaLnBrk="1" hangingPunct="1">
              <a:buClr>
                <a:srgbClr val="8037B7"/>
              </a:buClr>
              <a:buFont typeface="Garamond" pitchFamily="18" charset="0"/>
              <a:buChar char="●"/>
            </a:pPr>
            <a:r>
              <a:rPr lang="en-US" b="1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MULTIPARITY</a:t>
            </a:r>
          </a:p>
          <a:p>
            <a:pPr eaLnBrk="1" hangingPunct="1">
              <a:buClr>
                <a:srgbClr val="8037B7"/>
              </a:buClr>
              <a:buFont typeface="Garamond" pitchFamily="18" charset="0"/>
              <a:buChar char="●"/>
            </a:pPr>
            <a:r>
              <a:rPr lang="en-US" b="1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MULTIFETAL PREGNANCY</a:t>
            </a:r>
          </a:p>
          <a:p>
            <a:pPr eaLnBrk="1" hangingPunct="1">
              <a:buClr>
                <a:srgbClr val="8037B7"/>
              </a:buClr>
              <a:buFont typeface="Garamond" pitchFamily="18" charset="0"/>
              <a:buChar char="●"/>
            </a:pPr>
            <a:r>
              <a:rPr lang="en-US" b="1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GESTATIONAL HTN</a:t>
            </a:r>
          </a:p>
          <a:p>
            <a:pPr eaLnBrk="1" hangingPunct="1">
              <a:buClr>
                <a:srgbClr val="8037B7"/>
              </a:buClr>
              <a:buFont typeface="Garamond" pitchFamily="18" charset="0"/>
              <a:buChar char="●"/>
            </a:pPr>
            <a:r>
              <a:rPr lang="en-US" b="1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LONG TERM TOCOLYTIC Rx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Clr>
                <a:srgbClr val="8037B7"/>
              </a:buClr>
              <a:buFont typeface="Garamond" pitchFamily="18" charset="0"/>
              <a:buChar char="●"/>
            </a:pPr>
            <a:r>
              <a:rPr lang="en-US" b="1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RACIAL</a:t>
            </a:r>
          </a:p>
          <a:p>
            <a:pPr eaLnBrk="1" hangingPunct="1">
              <a:buClr>
                <a:srgbClr val="8037B7"/>
              </a:buClr>
              <a:buFont typeface="Garamond" pitchFamily="18" charset="0"/>
              <a:buChar char="●"/>
            </a:pPr>
            <a:r>
              <a:rPr lang="en-US" b="1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COCAINE ABUSE</a:t>
            </a:r>
          </a:p>
        </p:txBody>
      </p:sp>
      <p:sp>
        <p:nvSpPr>
          <p:cNvPr id="5" name="Minus 4"/>
          <p:cNvSpPr/>
          <p:nvPr/>
        </p:nvSpPr>
        <p:spPr>
          <a:xfrm>
            <a:off x="-762000" y="1143000"/>
            <a:ext cx="10744200" cy="152400"/>
          </a:xfrm>
          <a:prstGeom prst="mathMinus">
            <a:avLst/>
          </a:prstGeom>
          <a:ln>
            <a:solidFill>
              <a:srgbClr val="803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C:\Documents and Settings\USER\Desktop\trafficligh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352800"/>
            <a:ext cx="16764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rgbClr val="8037B7"/>
                </a:solidFill>
                <a:latin typeface="Arial Black" pitchFamily="34" charset="0"/>
              </a:rPr>
              <a:t>CLINICAL PRESENTATION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sz="2400" b="1" dirty="0" smtClean="0">
                <a:solidFill>
                  <a:srgbClr val="8037B7"/>
                </a:solidFill>
                <a:latin typeface="Arial Black" pitchFamily="34" charset="0"/>
              </a:rPr>
              <a:t>SYMPTOMS</a:t>
            </a:r>
          </a:p>
          <a:p>
            <a:pPr lvl="1" eaLnBrk="1" hangingPunct="1">
              <a:buNone/>
            </a:pPr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PND</a:t>
            </a:r>
          </a:p>
          <a:p>
            <a:pPr lvl="1" eaLnBrk="1" hangingPunct="1">
              <a:buNone/>
            </a:pPr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DOE</a:t>
            </a:r>
          </a:p>
          <a:p>
            <a:pPr lvl="1" eaLnBrk="1" hangingPunct="1">
              <a:buNone/>
            </a:pPr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COUGH</a:t>
            </a:r>
          </a:p>
          <a:p>
            <a:pPr lvl="1" eaLnBrk="1" hangingPunct="1">
              <a:buNone/>
            </a:pPr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ORTHOPNEA</a:t>
            </a:r>
          </a:p>
          <a:p>
            <a:pPr lvl="1" eaLnBrk="1" hangingPunct="1">
              <a:buNone/>
            </a:pPr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CHEST PAIN</a:t>
            </a:r>
          </a:p>
          <a:p>
            <a:pPr lvl="1" eaLnBrk="1" hangingPunct="1">
              <a:buNone/>
            </a:pPr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ABD DISCOMFORT</a:t>
            </a:r>
          </a:p>
          <a:p>
            <a:pPr lvl="1" eaLnBrk="1" hangingPunct="1">
              <a:buNone/>
            </a:pPr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PALPITATION</a:t>
            </a:r>
          </a:p>
          <a:p>
            <a:pPr lvl="1" eaLnBrk="1" hangingPunct="1">
              <a:buNone/>
            </a:pPr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THROMBOEMBOLISM</a:t>
            </a:r>
          </a:p>
          <a:p>
            <a:pPr lvl="1" eaLnBrk="1" hangingPunct="1">
              <a:buNone/>
            </a:pPr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HAEMOPTYSIS</a:t>
            </a:r>
          </a:p>
          <a:p>
            <a:pPr lvl="1" eaLnBrk="1" hangingPunct="1">
              <a:buNone/>
            </a:pPr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SCD</a:t>
            </a:r>
          </a:p>
          <a:p>
            <a:pPr lvl="1"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676400"/>
            <a:ext cx="4343400" cy="4525963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sz="2400" b="1" dirty="0" smtClean="0">
                <a:solidFill>
                  <a:srgbClr val="8037B7"/>
                </a:solidFill>
                <a:latin typeface="Arial Black" pitchFamily="34" charset="0"/>
              </a:rPr>
              <a:t>SIGNS</a:t>
            </a:r>
          </a:p>
          <a:p>
            <a:pPr lvl="1" eaLnBrk="1" hangingPunct="1">
              <a:buNone/>
            </a:pPr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CARDIOMEGALY</a:t>
            </a:r>
          </a:p>
          <a:p>
            <a:pPr lvl="1" eaLnBrk="1" hangingPunct="1">
              <a:buNone/>
            </a:pPr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GALLOP RHYTHM</a:t>
            </a:r>
          </a:p>
          <a:p>
            <a:pPr lvl="1" eaLnBrk="1" hangingPunct="1">
              <a:buNone/>
            </a:pPr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EDEMA</a:t>
            </a:r>
          </a:p>
          <a:p>
            <a:pPr lvl="1" eaLnBrk="1" hangingPunct="1">
              <a:buNone/>
            </a:pPr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MURMUR</a:t>
            </a:r>
          </a:p>
          <a:p>
            <a:pPr lvl="1" eaLnBrk="1" hangingPunct="1">
              <a:buNone/>
            </a:pPr>
            <a:endParaRPr lang="en-US" b="1" dirty="0" smtClean="0">
              <a:solidFill>
                <a:srgbClr val="8037B7"/>
              </a:solidFill>
              <a:latin typeface="Garamond" pitchFamily="18" charset="0"/>
            </a:endParaRPr>
          </a:p>
          <a:p>
            <a:pPr lvl="1" eaLnBrk="1" hangingPunct="1">
              <a:buNone/>
            </a:pPr>
            <a:endParaRPr lang="en-US" b="1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4267200"/>
            <a:ext cx="3657600" cy="533400"/>
          </a:xfrm>
          <a:prstGeom prst="rect">
            <a:avLst/>
          </a:prstGeom>
          <a:solidFill>
            <a:srgbClr val="8037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Garamond" pitchFamily="18" charset="0"/>
              </a:rPr>
              <a:t>UNEXPLAINED SYMPTOMS</a:t>
            </a:r>
            <a:endParaRPr lang="en-US" sz="2000" b="1" dirty="0">
              <a:latin typeface="Garamon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5181600"/>
            <a:ext cx="3657600" cy="533400"/>
          </a:xfrm>
          <a:prstGeom prst="rect">
            <a:avLst/>
          </a:prstGeom>
          <a:solidFill>
            <a:srgbClr val="8037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Garamond" pitchFamily="18" charset="0"/>
              </a:rPr>
              <a:t>HEIGHTENED SUSPICION</a:t>
            </a:r>
            <a:endParaRPr lang="en-US" sz="2000" b="1" dirty="0">
              <a:latin typeface="Garamon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600" y="6019800"/>
            <a:ext cx="3657600" cy="533400"/>
          </a:xfrm>
          <a:prstGeom prst="rect">
            <a:avLst/>
          </a:prstGeom>
          <a:solidFill>
            <a:srgbClr val="8037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Garamond" pitchFamily="18" charset="0"/>
              </a:rPr>
              <a:t>LATENT CMP</a:t>
            </a:r>
            <a:endParaRPr lang="en-US" sz="2000" b="1" dirty="0">
              <a:latin typeface="Garamond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rgbClr val="8037B7"/>
                </a:solidFill>
                <a:latin typeface="Arial Black" pitchFamily="34" charset="0"/>
              </a:rPr>
              <a:t>ECHOCARDIOGRAM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SPHERICAL LV</a:t>
            </a:r>
          </a:p>
          <a:p>
            <a:pPr eaLnBrk="1" hangingPunct="1"/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MITRAL AND TRICUSPID REGURGITATION</a:t>
            </a:r>
          </a:p>
          <a:p>
            <a:pPr eaLnBrk="1" hangingPunct="1"/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LEFT ATRIAL ENLARGEMENT</a:t>
            </a:r>
          </a:p>
          <a:p>
            <a:pPr eaLnBrk="1" hangingPunct="1"/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EF &lt;45%</a:t>
            </a:r>
          </a:p>
        </p:txBody>
      </p:sp>
      <p:sp>
        <p:nvSpPr>
          <p:cNvPr id="6" name="Minus 5"/>
          <p:cNvSpPr/>
          <p:nvPr/>
        </p:nvSpPr>
        <p:spPr>
          <a:xfrm>
            <a:off x="-762000" y="1143000"/>
            <a:ext cx="10744200" cy="152400"/>
          </a:xfrm>
          <a:prstGeom prst="mathMinus">
            <a:avLst/>
          </a:prstGeom>
          <a:solidFill>
            <a:schemeClr val="bg1"/>
          </a:solidFill>
          <a:ln>
            <a:solidFill>
              <a:srgbClr val="803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5" descr="ff21-4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209800"/>
            <a:ext cx="2514600" cy="3200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37B7"/>
                </a:solidFill>
                <a:latin typeface="Arial Black" pitchFamily="34" charset="0"/>
              </a:rPr>
              <a:t>LABORATORY EVALUATION</a:t>
            </a:r>
            <a:endParaRPr lang="en-US" sz="3200" dirty="0">
              <a:solidFill>
                <a:srgbClr val="8037B7"/>
              </a:solidFill>
              <a:latin typeface="Arial Black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>
              <a:buSzPct val="60000"/>
              <a:buBlip>
                <a:blip r:embed="rId3"/>
              </a:buBlip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HB</a:t>
            </a:r>
          </a:p>
          <a:p>
            <a:pPr>
              <a:buSzPct val="60000"/>
              <a:buBlip>
                <a:blip r:embed="rId3"/>
              </a:buBlip>
            </a:pPr>
            <a:endParaRPr lang="en-US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>
              <a:buSzPct val="60000"/>
              <a:buBlip>
                <a:blip r:embed="rId3"/>
              </a:buBlip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RENAL PARAMETERS</a:t>
            </a:r>
          </a:p>
          <a:p>
            <a:pPr>
              <a:buSzPct val="60000"/>
              <a:buBlip>
                <a:blip r:embed="rId3"/>
              </a:buBlip>
            </a:pPr>
            <a:endParaRPr lang="en-US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>
              <a:buSzPct val="60000"/>
              <a:buBlip>
                <a:blip r:embed="rId3"/>
              </a:buBlip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ELECTROLYTES &amp; CALCIUM</a:t>
            </a:r>
          </a:p>
          <a:p>
            <a:pPr>
              <a:buSzPct val="60000"/>
              <a:buBlip>
                <a:blip r:embed="rId3"/>
              </a:buBlip>
            </a:pPr>
            <a:endParaRPr lang="en-US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>
              <a:buSzPct val="60000"/>
              <a:buBlip>
                <a:blip r:embed="rId3"/>
              </a:buBlip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TSH</a:t>
            </a:r>
          </a:p>
          <a:p>
            <a:pPr>
              <a:buSzPct val="60000"/>
              <a:buBlip>
                <a:blip r:embed="rId3"/>
              </a:buBlip>
            </a:pPr>
            <a:endParaRPr lang="en-US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>
              <a:buSzPct val="60000"/>
              <a:buBlip>
                <a:blip r:embed="rId3"/>
              </a:buBlip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BNP LEVELS</a:t>
            </a:r>
          </a:p>
          <a:p>
            <a:pPr>
              <a:buSzPct val="60000"/>
              <a:buBlip>
                <a:blip r:embed="rId3"/>
              </a:buBlip>
            </a:pPr>
            <a:endParaRPr lang="en-US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>
              <a:buSzPct val="60000"/>
              <a:buBlip>
                <a:blip r:embed="rId3"/>
              </a:buBlip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TROPONIN LEVELS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Minus 3"/>
          <p:cNvSpPr/>
          <p:nvPr/>
        </p:nvSpPr>
        <p:spPr>
          <a:xfrm>
            <a:off x="-762000" y="1219200"/>
            <a:ext cx="10744200" cy="152400"/>
          </a:xfrm>
          <a:prstGeom prst="mathMinus">
            <a:avLst/>
          </a:prstGeom>
          <a:solidFill>
            <a:schemeClr val="bg1"/>
          </a:solidFill>
          <a:ln>
            <a:solidFill>
              <a:srgbClr val="803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29" name="Picture 1" descr="C:\Documents and Settings\USER\Desktop\laborator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514600"/>
            <a:ext cx="2133600" cy="2514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rgbClr val="8037B7"/>
                </a:solidFill>
                <a:latin typeface="Arial Black" pitchFamily="34" charset="0"/>
              </a:rPr>
              <a:t>ECG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133600"/>
            <a:ext cx="3581400" cy="3124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>
                <a:solidFill>
                  <a:schemeClr val="bg1"/>
                </a:solidFill>
                <a:latin typeface="Garamond" pitchFamily="18" charset="0"/>
              </a:rPr>
              <a:t>SINUS TACHYCARDIA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  <a:latin typeface="Garamond" pitchFamily="18" charset="0"/>
              </a:rPr>
              <a:t>NONSPECIFIC ST CHANGES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  <a:latin typeface="Garamond" pitchFamily="18" charset="0"/>
              </a:rPr>
              <a:t>LVH</a:t>
            </a:r>
          </a:p>
        </p:txBody>
      </p:sp>
      <p:pic>
        <p:nvPicPr>
          <p:cNvPr id="3074" name="Picture 2" descr="H:\sinus tachycardia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905000"/>
            <a:ext cx="5181600" cy="3657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Minus 7"/>
          <p:cNvSpPr/>
          <p:nvPr/>
        </p:nvSpPr>
        <p:spPr>
          <a:xfrm>
            <a:off x="-762000" y="1219200"/>
            <a:ext cx="10744200" cy="152400"/>
          </a:xfrm>
          <a:prstGeom prst="mathMinus">
            <a:avLst/>
          </a:prstGeom>
          <a:solidFill>
            <a:schemeClr val="bg1"/>
          </a:solidFill>
          <a:ln>
            <a:solidFill>
              <a:srgbClr val="803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rgbClr val="8037B7"/>
                </a:solidFill>
                <a:latin typeface="Arial Black" pitchFamily="34" charset="0"/>
              </a:rPr>
              <a:t>CHEST X-RAY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057400"/>
            <a:ext cx="3581400" cy="3657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PULMONARY EDEMA</a:t>
            </a:r>
          </a:p>
          <a:p>
            <a:pPr eaLnBrk="1" hangingPunct="1"/>
            <a:endParaRPr lang="en-US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 eaLnBrk="1" hangingPunct="1"/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VENOUS CONGESTION</a:t>
            </a:r>
          </a:p>
          <a:p>
            <a:pPr eaLnBrk="1" hangingPunct="1"/>
            <a:endParaRPr lang="en-US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 eaLnBrk="1" hangingPunct="1"/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CARDIOMEGALY</a:t>
            </a:r>
          </a:p>
          <a:p>
            <a:pPr eaLnBrk="1" hangingPunct="1"/>
            <a:endParaRPr lang="en-US" sz="2800" b="1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057400"/>
            <a:ext cx="3810000" cy="381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Minus 6"/>
          <p:cNvSpPr/>
          <p:nvPr/>
        </p:nvSpPr>
        <p:spPr>
          <a:xfrm>
            <a:off x="-762000" y="1295400"/>
            <a:ext cx="10744200" cy="152400"/>
          </a:xfrm>
          <a:prstGeom prst="mathMinus">
            <a:avLst/>
          </a:prstGeom>
          <a:solidFill>
            <a:schemeClr val="bg1"/>
          </a:solidFill>
          <a:ln>
            <a:solidFill>
              <a:srgbClr val="803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8037B7"/>
                </a:solidFill>
                <a:latin typeface="Arial Black" pitchFamily="34" charset="0"/>
              </a:rPr>
              <a:t>CARDIAC MRI</a:t>
            </a:r>
            <a:endParaRPr lang="en-US" sz="3200" b="1" dirty="0">
              <a:solidFill>
                <a:srgbClr val="8037B7"/>
              </a:solidFill>
              <a:latin typeface="Arial Black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pPr>
              <a:buClr>
                <a:srgbClr val="8037B7"/>
              </a:buClr>
              <a:buSzPct val="75000"/>
              <a:buFont typeface="Garamond" pitchFamily="18" charset="0"/>
              <a:buChar char="♠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DELAYED CONTRAST ENCHANCEMENT (GADOLINIUM)</a:t>
            </a:r>
          </a:p>
          <a:p>
            <a:pPr>
              <a:buClr>
                <a:srgbClr val="8037B7"/>
              </a:buClr>
              <a:buSzPct val="75000"/>
              <a:buFont typeface="Garamond" pitchFamily="18" charset="0"/>
              <a:buChar char="♠"/>
            </a:pPr>
            <a:endParaRPr lang="en-US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>
              <a:buClr>
                <a:srgbClr val="8037B7"/>
              </a:buClr>
              <a:buSzPct val="75000"/>
              <a:buFont typeface="Garamond" pitchFamily="18" charset="0"/>
              <a:buChar char="♠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CHARACTERIZE MYOCARDIUM &amp; DIFFERENTIATE TYPE OF MYOCYTE NECROSIS</a:t>
            </a:r>
          </a:p>
          <a:p>
            <a:pPr>
              <a:buClr>
                <a:srgbClr val="8037B7"/>
              </a:buClr>
              <a:buSzPct val="75000"/>
              <a:buFont typeface="Garamond" pitchFamily="18" charset="0"/>
              <a:buChar char="♠"/>
            </a:pPr>
            <a:endParaRPr lang="en-US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>
              <a:buClr>
                <a:srgbClr val="8037B7"/>
              </a:buClr>
              <a:buSzPct val="75000"/>
              <a:buFont typeface="Garamond" pitchFamily="18" charset="0"/>
              <a:buChar char="♠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GUIDE BIOPSY </a:t>
            </a:r>
          </a:p>
          <a:p>
            <a:pPr>
              <a:buClr>
                <a:srgbClr val="8037B7"/>
              </a:buClr>
              <a:buSzPct val="75000"/>
              <a:buFont typeface="Garamond" pitchFamily="18" charset="0"/>
              <a:buChar char="♠"/>
            </a:pPr>
            <a:endParaRPr lang="en-US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>
              <a:buClr>
                <a:srgbClr val="8037B7"/>
              </a:buClr>
              <a:buSzPct val="75000"/>
              <a:buFont typeface="Garamond" pitchFamily="18" charset="0"/>
              <a:buChar char="♠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ASSESS LV FUNCTION </a:t>
            </a:r>
          </a:p>
          <a:p>
            <a:pPr>
              <a:buClr>
                <a:srgbClr val="8037B7"/>
              </a:buClr>
              <a:buSzPct val="75000"/>
              <a:buFont typeface="Garamond" pitchFamily="18" charset="0"/>
              <a:buChar char="♠"/>
            </a:pPr>
            <a:endParaRPr lang="en-US" sz="28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4" name="Minus 3"/>
          <p:cNvSpPr/>
          <p:nvPr/>
        </p:nvSpPr>
        <p:spPr>
          <a:xfrm>
            <a:off x="-762000" y="1219200"/>
            <a:ext cx="10744200" cy="152400"/>
          </a:xfrm>
          <a:prstGeom prst="mathMinus">
            <a:avLst/>
          </a:prstGeom>
          <a:solidFill>
            <a:schemeClr val="bg1"/>
          </a:solidFill>
          <a:ln>
            <a:solidFill>
              <a:srgbClr val="803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C:\Documents and Settings\USER\Desktop\m_05054_gr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4191000"/>
            <a:ext cx="2133600" cy="23152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8037B7"/>
                </a:solidFill>
                <a:latin typeface="Arial Black" pitchFamily="34" charset="0"/>
              </a:rPr>
              <a:t>HEART FAILURE Rx – PREGNANCY</a:t>
            </a:r>
            <a:endParaRPr lang="en-US" sz="3200" b="1" dirty="0">
              <a:solidFill>
                <a:srgbClr val="8037B7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>
            <a:normAutofit/>
          </a:bodyPr>
          <a:lstStyle/>
          <a:p>
            <a:pPr>
              <a:buClr>
                <a:srgbClr val="8037B7"/>
              </a:buClr>
              <a:buSzPct val="75000"/>
              <a:buFont typeface="Garamond" pitchFamily="18" charset="0"/>
              <a:buChar char="♣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WELFARE OF FETUS &amp; MOTHER</a:t>
            </a:r>
          </a:p>
          <a:p>
            <a:pPr>
              <a:buClr>
                <a:srgbClr val="8037B7"/>
              </a:buClr>
              <a:buSzPct val="75000"/>
              <a:buFont typeface="Garamond" pitchFamily="18" charset="0"/>
              <a:buChar char="♣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CO-ORDINATED MANAGEMENT</a:t>
            </a:r>
          </a:p>
          <a:p>
            <a:pPr>
              <a:buClr>
                <a:srgbClr val="8037B7"/>
              </a:buClr>
              <a:buSzPct val="75000"/>
              <a:buFont typeface="Garamond" pitchFamily="18" charset="0"/>
              <a:buChar char="♣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FETAL HEART MONITORING- ADVISABLE</a:t>
            </a:r>
          </a:p>
          <a:p>
            <a:pPr>
              <a:buClr>
                <a:srgbClr val="8037B7"/>
              </a:buClr>
              <a:buSzPct val="75000"/>
              <a:buFont typeface="Garamond" pitchFamily="18" charset="0"/>
              <a:buChar char="♣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ACEI &amp; ARBs -CONTRAINDICATED</a:t>
            </a:r>
          </a:p>
          <a:p>
            <a:pPr>
              <a:buClr>
                <a:srgbClr val="8037B7"/>
              </a:buClr>
              <a:buSzPct val="75000"/>
              <a:buFont typeface="Garamond" pitchFamily="18" charset="0"/>
              <a:buChar char="♣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DIG,BB,NITRATES &amp; HYDRALAZINE- SAFE</a:t>
            </a:r>
          </a:p>
          <a:p>
            <a:pPr>
              <a:buClr>
                <a:srgbClr val="8037B7"/>
              </a:buClr>
              <a:buSzPct val="75000"/>
              <a:buFont typeface="Garamond" pitchFamily="18" charset="0"/>
              <a:buChar char="♣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LOOP DIURETICS-CAUTIOUS USE</a:t>
            </a:r>
          </a:p>
          <a:p>
            <a:pPr>
              <a:buClr>
                <a:srgbClr val="8037B7"/>
              </a:buClr>
              <a:buSzPct val="75000"/>
              <a:buFont typeface="Garamond" pitchFamily="18" charset="0"/>
              <a:buChar char="♣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ELECTIVE LSCS-MOST CASES</a:t>
            </a:r>
          </a:p>
          <a:p>
            <a:endParaRPr lang="en-US" dirty="0"/>
          </a:p>
        </p:txBody>
      </p:sp>
      <p:pic>
        <p:nvPicPr>
          <p:cNvPr id="4" name="Picture 2" descr="C:\Documents and Settings\USER\Desktop\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4876800"/>
            <a:ext cx="1752600" cy="1543050"/>
          </a:xfrm>
          <a:prstGeom prst="rect">
            <a:avLst/>
          </a:prstGeom>
          <a:noFill/>
        </p:spPr>
      </p:pic>
      <p:sp>
        <p:nvSpPr>
          <p:cNvPr id="5" name="Minus 4"/>
          <p:cNvSpPr/>
          <p:nvPr/>
        </p:nvSpPr>
        <p:spPr>
          <a:xfrm>
            <a:off x="-762000" y="1219200"/>
            <a:ext cx="10744200" cy="152400"/>
          </a:xfrm>
          <a:prstGeom prst="mathMinus">
            <a:avLst/>
          </a:prstGeom>
          <a:solidFill>
            <a:schemeClr val="bg1"/>
          </a:solidFill>
          <a:ln>
            <a:solidFill>
              <a:srgbClr val="803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8037B7"/>
                </a:solidFill>
                <a:latin typeface="Arial Black" pitchFamily="34" charset="0"/>
                <a:cs typeface="Times New Roman" pitchFamily="18" charset="0"/>
              </a:rPr>
              <a:t>DYSPNEA – POST PARTUM</a:t>
            </a:r>
            <a:endParaRPr lang="en-US" sz="2800" b="1" dirty="0">
              <a:solidFill>
                <a:srgbClr val="8037B7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rgbClr val="9C5BCD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35/F – DOE ; 3 WKS AFTER DELIVERY</a:t>
            </a:r>
          </a:p>
          <a:p>
            <a:pPr>
              <a:buClr>
                <a:srgbClr val="9C5BCD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HTN DURING PREGNANCY</a:t>
            </a:r>
          </a:p>
          <a:p>
            <a:pPr>
              <a:buClr>
                <a:srgbClr val="9C5BCD"/>
              </a:buClr>
              <a:buNone/>
            </a:pPr>
            <a:r>
              <a:rPr lang="en-US" b="1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    NO CARDIOVASCULAR DISEASE</a:t>
            </a:r>
          </a:p>
          <a:p>
            <a:pPr>
              <a:buClr>
                <a:srgbClr val="9C5BCD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O/E : B.P  110/70 mm Hg ; PR 105 /min LOW VOL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               PERIPHERAL PULSES WELL FELT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               RR 28/min. JVP 10  cm ;PEDAL EDEMA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               Grade II PANSYSTOLIC MURMUR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               LVS3 + 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               BILATERAL RALES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               </a:t>
            </a:r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5" name="Minus 4"/>
          <p:cNvSpPr/>
          <p:nvPr/>
        </p:nvSpPr>
        <p:spPr>
          <a:xfrm>
            <a:off x="-762000" y="1143000"/>
            <a:ext cx="10744200" cy="152400"/>
          </a:xfrm>
          <a:prstGeom prst="mathMinus">
            <a:avLst/>
          </a:prstGeom>
          <a:solidFill>
            <a:schemeClr val="bg1"/>
          </a:solidFill>
          <a:ln>
            <a:solidFill>
              <a:srgbClr val="803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37B7"/>
                </a:solidFill>
                <a:latin typeface="Arial Black" pitchFamily="34" charset="0"/>
              </a:rPr>
              <a:t>HEART FAILURE Rx- POSTPARTUM</a:t>
            </a:r>
            <a:endParaRPr lang="en-US" sz="3200" dirty="0">
              <a:solidFill>
                <a:srgbClr val="8037B7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8037B7"/>
              </a:buClr>
              <a:buSzPct val="75000"/>
              <a:buFont typeface="Garamond" pitchFamily="18" charset="0"/>
              <a:buChar char="♥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IDENTICAL TO NONPREG WITH DCM</a:t>
            </a:r>
          </a:p>
          <a:p>
            <a:pPr>
              <a:buClr>
                <a:srgbClr val="8037B7"/>
              </a:buClr>
              <a:buSzPct val="75000"/>
              <a:buFont typeface="Garamond" pitchFamily="18" charset="0"/>
              <a:buChar char="♥"/>
            </a:pPr>
            <a:endParaRPr lang="en-US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>
              <a:buClr>
                <a:srgbClr val="8037B7"/>
              </a:buClr>
              <a:buSzPct val="75000"/>
              <a:buFont typeface="Garamond" pitchFamily="18" charset="0"/>
              <a:buChar char="♥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DIURETICS – SYMPTOM RELIEF</a:t>
            </a:r>
          </a:p>
          <a:p>
            <a:pPr>
              <a:buClr>
                <a:srgbClr val="8037B7"/>
              </a:buClr>
              <a:buSzPct val="75000"/>
              <a:buFont typeface="Garamond" pitchFamily="18" charset="0"/>
              <a:buChar char="♥"/>
            </a:pPr>
            <a:endParaRPr lang="en-US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>
              <a:buClr>
                <a:srgbClr val="8037B7"/>
              </a:buClr>
              <a:buSzPct val="75000"/>
              <a:buFont typeface="Garamond" pitchFamily="18" charset="0"/>
              <a:buChar char="♥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DIGOXIN – REDUCES HOSPITALISATION</a:t>
            </a:r>
          </a:p>
          <a:p>
            <a:pPr>
              <a:buClr>
                <a:srgbClr val="8037B7"/>
              </a:buClr>
              <a:buSzPct val="75000"/>
              <a:buFont typeface="Garamond" pitchFamily="18" charset="0"/>
              <a:buChar char="♥"/>
            </a:pPr>
            <a:endParaRPr lang="en-US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>
              <a:buClr>
                <a:srgbClr val="8037B7"/>
              </a:buClr>
              <a:buSzPct val="75000"/>
              <a:buFont typeface="Garamond" pitchFamily="18" charset="0"/>
              <a:buChar char="♥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ACEI &amp; ARBs – MAXIMUM  DOSE</a:t>
            </a:r>
          </a:p>
          <a:p>
            <a:pPr>
              <a:buClr>
                <a:srgbClr val="8037B7"/>
              </a:buClr>
              <a:buSzPct val="75000"/>
              <a:buFont typeface="Garamond" pitchFamily="18" charset="0"/>
              <a:buChar char="♥"/>
            </a:pPr>
            <a:endParaRPr lang="en-US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>
              <a:buClr>
                <a:srgbClr val="8037B7"/>
              </a:buClr>
              <a:buSzPct val="75000"/>
              <a:buFont typeface="Garamond" pitchFamily="18" charset="0"/>
              <a:buChar char="♥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BB-CARVEDILOL &amp; METAPROLOL</a:t>
            </a:r>
          </a:p>
          <a:p>
            <a:pPr>
              <a:buClr>
                <a:srgbClr val="8037B7"/>
              </a:buClr>
              <a:buSzPct val="75000"/>
              <a:buFont typeface="Garamond" pitchFamily="18" charset="0"/>
              <a:buChar char="♥"/>
            </a:pPr>
            <a:endParaRPr lang="en-US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>
              <a:buClr>
                <a:srgbClr val="8037B7"/>
              </a:buClr>
              <a:buSzPct val="75000"/>
              <a:buFont typeface="Garamond" pitchFamily="18" charset="0"/>
              <a:buChar char="♥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HOW LONG TO TREAT?</a:t>
            </a:r>
            <a:endParaRPr lang="en-US" sz="28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4" name="Picture 4" descr="cantee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10400" y="4343400"/>
            <a:ext cx="1828800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Minus 4"/>
          <p:cNvSpPr/>
          <p:nvPr/>
        </p:nvSpPr>
        <p:spPr>
          <a:xfrm>
            <a:off x="-762000" y="1219200"/>
            <a:ext cx="10744200" cy="152400"/>
          </a:xfrm>
          <a:prstGeom prst="mathMinus">
            <a:avLst/>
          </a:prstGeom>
          <a:solidFill>
            <a:schemeClr val="bg1"/>
          </a:solidFill>
          <a:ln>
            <a:solidFill>
              <a:srgbClr val="803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8037B7"/>
                </a:solidFill>
                <a:latin typeface="Arial Black" pitchFamily="34" charset="0"/>
              </a:rPr>
              <a:t>ANTICOAGULATION</a:t>
            </a:r>
            <a:endParaRPr lang="en-US" sz="3200" b="1" dirty="0">
              <a:solidFill>
                <a:srgbClr val="8037B7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>
              <a:buClr>
                <a:srgbClr val="8037B7"/>
              </a:buClr>
              <a:buSzPct val="60000"/>
              <a:buFont typeface="Garamond" pitchFamily="18" charset="0"/>
              <a:buChar char="►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RISK OF THROMBOEMBOLISM HIGH</a:t>
            </a:r>
          </a:p>
          <a:p>
            <a:pPr>
              <a:buClr>
                <a:srgbClr val="8037B7"/>
              </a:buClr>
              <a:buSzPct val="60000"/>
              <a:buFont typeface="Garamond" pitchFamily="18" charset="0"/>
              <a:buChar char="►"/>
            </a:pPr>
            <a:endParaRPr lang="en-US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>
              <a:buClr>
                <a:srgbClr val="8037B7"/>
              </a:buClr>
              <a:buSzPct val="60000"/>
              <a:buFont typeface="Garamond" pitchFamily="18" charset="0"/>
              <a:buChar char="►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ARTERIAL,VENOUS &amp; CARDIAC</a:t>
            </a:r>
          </a:p>
          <a:p>
            <a:pPr>
              <a:buClr>
                <a:srgbClr val="8037B7"/>
              </a:buClr>
              <a:buSzPct val="60000"/>
              <a:buFont typeface="Garamond" pitchFamily="18" charset="0"/>
              <a:buChar char="►"/>
            </a:pPr>
            <a:endParaRPr lang="en-US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>
              <a:buClr>
                <a:srgbClr val="8037B7"/>
              </a:buClr>
              <a:buSzPct val="60000"/>
              <a:buFont typeface="Garamond" pitchFamily="18" charset="0"/>
              <a:buChar char="►"/>
            </a:pPr>
            <a:r>
              <a:rPr lang="en-US" sz="2800" b="1" dirty="0" smtClean="0">
                <a:solidFill>
                  <a:srgbClr val="8037B7"/>
                </a:solidFill>
                <a:latin typeface="Garamond" pitchFamily="18" charset="0"/>
              </a:rPr>
              <a:t>WHO SHOULD RECEIVE ?</a:t>
            </a:r>
          </a:p>
          <a:p>
            <a:pPr>
              <a:buClr>
                <a:srgbClr val="8037B7"/>
              </a:buClr>
              <a:buSzPct val="85000"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                     SEVERE LV DYSFUNCTION</a:t>
            </a:r>
          </a:p>
          <a:p>
            <a:pPr>
              <a:buClr>
                <a:srgbClr val="8037B7"/>
              </a:buClr>
              <a:buSzPct val="85000"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                     DOCUEMENTED LV CLOT</a:t>
            </a:r>
          </a:p>
          <a:p>
            <a:pPr>
              <a:buClr>
                <a:srgbClr val="8037B7"/>
              </a:buClr>
              <a:buSzPct val="85000"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                     H/O SYSTEMIC EMBOLISM</a:t>
            </a:r>
          </a:p>
          <a:p>
            <a:pPr>
              <a:buClr>
                <a:srgbClr val="8037B7"/>
              </a:buClr>
              <a:buSzPct val="85000"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                     AF</a:t>
            </a:r>
            <a:endParaRPr lang="en-US" sz="28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4" name="Minus 3"/>
          <p:cNvSpPr/>
          <p:nvPr/>
        </p:nvSpPr>
        <p:spPr>
          <a:xfrm>
            <a:off x="-762000" y="1219200"/>
            <a:ext cx="10744200" cy="152400"/>
          </a:xfrm>
          <a:prstGeom prst="mathMinus">
            <a:avLst/>
          </a:prstGeom>
          <a:solidFill>
            <a:schemeClr val="bg1"/>
          </a:solidFill>
          <a:ln>
            <a:solidFill>
              <a:srgbClr val="803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8037B7"/>
                </a:solidFill>
                <a:latin typeface="Arial Black" pitchFamily="34" charset="0"/>
              </a:rPr>
              <a:t>WARFARIN &amp; HEPARIN</a:t>
            </a:r>
            <a:endParaRPr lang="en-US" sz="3200" b="1" dirty="0">
              <a:solidFill>
                <a:srgbClr val="8037B7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>
              <a:buClr>
                <a:srgbClr val="8037B7"/>
              </a:buClr>
              <a:buSzPct val="80000"/>
              <a:buFont typeface="Garamond" pitchFamily="18" charset="0"/>
              <a:buChar char="☻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WARFARIN SAFE AFTER FIRST TRIMESTER</a:t>
            </a:r>
          </a:p>
          <a:p>
            <a:pPr>
              <a:buClr>
                <a:srgbClr val="8037B7"/>
              </a:buClr>
              <a:buSzPct val="80000"/>
              <a:buFont typeface="Garamond" pitchFamily="18" charset="0"/>
              <a:buChar char="☻"/>
            </a:pPr>
            <a:endParaRPr lang="en-US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>
              <a:buClr>
                <a:srgbClr val="8037B7"/>
              </a:buClr>
              <a:buSzPct val="80000"/>
              <a:buFont typeface="Garamond" pitchFamily="18" charset="0"/>
              <a:buChar char="☻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SWITCH TO UFH  FOR PLANNED DELIVERY</a:t>
            </a:r>
          </a:p>
          <a:p>
            <a:pPr>
              <a:buClr>
                <a:srgbClr val="8037B7"/>
              </a:buClr>
              <a:buSzPct val="80000"/>
              <a:buFont typeface="Garamond" pitchFamily="18" charset="0"/>
              <a:buChar char="☻"/>
            </a:pPr>
            <a:endParaRPr lang="en-US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>
              <a:buClr>
                <a:srgbClr val="8037B7"/>
              </a:buClr>
              <a:buSzPct val="80000"/>
              <a:buFont typeface="Garamond" pitchFamily="18" charset="0"/>
              <a:buChar char="☻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UNPLANNED DELIVERY ON WARF-LSCS</a:t>
            </a:r>
          </a:p>
          <a:p>
            <a:pPr>
              <a:buClr>
                <a:srgbClr val="8037B7"/>
              </a:buClr>
              <a:buSzPct val="80000"/>
              <a:buNone/>
            </a:pPr>
            <a:endParaRPr lang="en-US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>
              <a:buClr>
                <a:srgbClr val="8037B7"/>
              </a:buClr>
              <a:buSzPct val="80000"/>
              <a:buFont typeface="Garamond" pitchFamily="18" charset="0"/>
              <a:buChar char="☻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MONITOR PT/INR VALUES</a:t>
            </a:r>
          </a:p>
          <a:p>
            <a:pPr>
              <a:buClr>
                <a:srgbClr val="8037B7"/>
              </a:buClr>
              <a:buSzPct val="80000"/>
              <a:buFont typeface="Garamond" pitchFamily="18" charset="0"/>
              <a:buChar char="☻"/>
            </a:pPr>
            <a:endParaRPr lang="en-US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>
              <a:buClr>
                <a:srgbClr val="8037B7"/>
              </a:buClr>
              <a:buSzPct val="80000"/>
              <a:buFont typeface="Garamond" pitchFamily="18" charset="0"/>
              <a:buChar char="☻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ROLE OF DABIGATRAN</a:t>
            </a:r>
            <a:endParaRPr lang="en-US" sz="28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4" name="Picture 14" descr="shutterstock_720539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648200"/>
            <a:ext cx="2362200" cy="178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inus 4"/>
          <p:cNvSpPr/>
          <p:nvPr/>
        </p:nvSpPr>
        <p:spPr>
          <a:xfrm>
            <a:off x="-762000" y="838200"/>
            <a:ext cx="10744200" cy="152400"/>
          </a:xfrm>
          <a:prstGeom prst="mathMinus">
            <a:avLst/>
          </a:prstGeom>
          <a:solidFill>
            <a:schemeClr val="bg1"/>
          </a:solidFill>
          <a:ln>
            <a:solidFill>
              <a:srgbClr val="803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8037B7"/>
                </a:solidFill>
                <a:latin typeface="Arial Black" pitchFamily="34" charset="0"/>
              </a:rPr>
              <a:t>NEWER TREATMENT</a:t>
            </a:r>
            <a:endParaRPr lang="en-US" sz="3200" b="1" dirty="0">
              <a:solidFill>
                <a:srgbClr val="8037B7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8037B7"/>
              </a:buClr>
              <a:buSzPct val="750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IV IMMUNOGLOBULINS</a:t>
            </a:r>
          </a:p>
          <a:p>
            <a:pPr>
              <a:buClr>
                <a:srgbClr val="8037B7"/>
              </a:buClr>
              <a:buSzPct val="750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IMMUNOSUPPRESSIVE </a:t>
            </a:r>
          </a:p>
          <a:p>
            <a:pPr>
              <a:buClr>
                <a:srgbClr val="8037B7"/>
              </a:buClr>
              <a:buSzPct val="750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BROMOCRIPTINE </a:t>
            </a:r>
          </a:p>
          <a:p>
            <a:pPr>
              <a:buClr>
                <a:srgbClr val="8037B7"/>
              </a:buClr>
              <a:buSzPct val="750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MONOCLONAL ANTIBODIES</a:t>
            </a:r>
          </a:p>
          <a:p>
            <a:pPr>
              <a:buClr>
                <a:srgbClr val="8037B7"/>
              </a:buClr>
              <a:buSzPct val="750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INTERFERON BETA</a:t>
            </a:r>
          </a:p>
          <a:p>
            <a:pPr>
              <a:buClr>
                <a:srgbClr val="8037B7"/>
              </a:buClr>
              <a:buSzPct val="750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THERAPEUTIC APHERESIS</a:t>
            </a:r>
          </a:p>
          <a:p>
            <a:pPr>
              <a:buClr>
                <a:srgbClr val="8037B7"/>
              </a:buClr>
              <a:buSzPct val="750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NONSPECIFIC IMMUNOADSORPTION</a:t>
            </a:r>
          </a:p>
          <a:p>
            <a:endParaRPr lang="en-US" dirty="0"/>
          </a:p>
        </p:txBody>
      </p:sp>
      <p:pic>
        <p:nvPicPr>
          <p:cNvPr id="5" name="Picture 5" descr="MCj029714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81800" y="1681162"/>
            <a:ext cx="1828800" cy="2509838"/>
          </a:xfrm>
          <a:prstGeom prst="rect">
            <a:avLst/>
          </a:prstGeom>
          <a:noFill/>
        </p:spPr>
      </p:pic>
      <p:sp>
        <p:nvSpPr>
          <p:cNvPr id="6" name="Minus 5"/>
          <p:cNvSpPr/>
          <p:nvPr/>
        </p:nvSpPr>
        <p:spPr>
          <a:xfrm>
            <a:off x="-685800" y="1219200"/>
            <a:ext cx="10744200" cy="152400"/>
          </a:xfrm>
          <a:prstGeom prst="mathMinus">
            <a:avLst/>
          </a:prstGeom>
          <a:solidFill>
            <a:schemeClr val="bg1"/>
          </a:solidFill>
          <a:ln>
            <a:solidFill>
              <a:srgbClr val="803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37B7"/>
                </a:solidFill>
                <a:latin typeface="Arial Black" pitchFamily="34" charset="0"/>
              </a:rPr>
              <a:t>IABP</a:t>
            </a:r>
            <a:endParaRPr lang="en-US" sz="3200" dirty="0">
              <a:solidFill>
                <a:srgbClr val="8037B7"/>
              </a:solidFill>
              <a:latin typeface="Arial Black" pitchFamily="34" charset="0"/>
            </a:endParaRPr>
          </a:p>
        </p:txBody>
      </p:sp>
      <p:pic>
        <p:nvPicPr>
          <p:cNvPr id="4" name="Picture 6" descr="IAB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981200"/>
            <a:ext cx="27432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Documents and Settings\USER\Desktop\wave2_lar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905000"/>
            <a:ext cx="28194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37B7"/>
                </a:solidFill>
                <a:latin typeface="Arial Black" pitchFamily="34" charset="0"/>
              </a:rPr>
              <a:t>ECMO</a:t>
            </a:r>
            <a:endParaRPr lang="en-US" sz="3200" dirty="0">
              <a:solidFill>
                <a:srgbClr val="8037B7"/>
              </a:solidFill>
              <a:latin typeface="Arial Black" pitchFamily="34" charset="0"/>
            </a:endParaRPr>
          </a:p>
        </p:txBody>
      </p:sp>
      <p:pic>
        <p:nvPicPr>
          <p:cNvPr id="12289" name="Picture 1" descr="C:\Documents and Settings\USER\Desktop\ECM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685800" y="1524000"/>
            <a:ext cx="3505200" cy="441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C:\Documents and Settings\USER\Desktop\Westaby-Figure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524000"/>
            <a:ext cx="37338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37B7"/>
                </a:solidFill>
                <a:latin typeface="Arial Black" pitchFamily="34" charset="0"/>
              </a:rPr>
              <a:t>NATURAL COURSE</a:t>
            </a:r>
            <a:endParaRPr lang="en-US" sz="3200" dirty="0">
              <a:solidFill>
                <a:srgbClr val="8037B7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8037B7"/>
              </a:buClr>
              <a:buSzPct val="80000"/>
              <a:buFont typeface="Garamond" pitchFamily="18" charset="0"/>
              <a:buChar char="♦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BETTER SURVIVAL RATES</a:t>
            </a:r>
          </a:p>
          <a:p>
            <a:pPr>
              <a:buClr>
                <a:srgbClr val="8037B7"/>
              </a:buClr>
              <a:buSzPct val="80000"/>
              <a:buFont typeface="Garamond" pitchFamily="18" charset="0"/>
              <a:buChar char="♦"/>
            </a:pPr>
            <a:endParaRPr lang="en-US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>
              <a:buClr>
                <a:srgbClr val="8037B7"/>
              </a:buClr>
              <a:buSzPct val="80000"/>
              <a:buFont typeface="Garamond" pitchFamily="18" charset="0"/>
              <a:buChar char="♦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94% SURVIVAL AT 5 YEARS</a:t>
            </a:r>
          </a:p>
          <a:p>
            <a:pPr>
              <a:buClr>
                <a:srgbClr val="8037B7"/>
              </a:buClr>
              <a:buSzPct val="80000"/>
              <a:buFont typeface="Garamond" pitchFamily="18" charset="0"/>
              <a:buChar char="♦"/>
            </a:pPr>
            <a:endParaRPr lang="en-US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>
              <a:buClr>
                <a:srgbClr val="8037B7"/>
              </a:buClr>
              <a:buSzPct val="80000"/>
              <a:buFont typeface="Garamond" pitchFamily="18" charset="0"/>
              <a:buChar char="♦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54% RECOVERED NORMAL LV FUNCTION </a:t>
            </a:r>
          </a:p>
          <a:p>
            <a:pPr>
              <a:buClr>
                <a:srgbClr val="8037B7"/>
              </a:buClr>
              <a:buSzPct val="80000"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    ( </a:t>
            </a:r>
            <a:r>
              <a:rPr lang="en-US" sz="2800" b="1" dirty="0" err="1" smtClean="0">
                <a:solidFill>
                  <a:schemeClr val="bg1"/>
                </a:solidFill>
                <a:latin typeface="Garamond" pitchFamily="18" charset="0"/>
              </a:rPr>
              <a:t>Elkayam</a:t>
            </a: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 et al )</a:t>
            </a:r>
          </a:p>
          <a:p>
            <a:pPr>
              <a:buClr>
                <a:srgbClr val="8037B7"/>
              </a:buClr>
              <a:buSzPct val="80000"/>
              <a:buFont typeface="Garamond" pitchFamily="18" charset="0"/>
              <a:buChar char="♦"/>
            </a:pPr>
            <a:endParaRPr lang="en-US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>
              <a:buClr>
                <a:srgbClr val="8037B7"/>
              </a:buClr>
              <a:buSzPct val="80000"/>
              <a:buFont typeface="Garamond" pitchFamily="18" charset="0"/>
              <a:buChar char="♦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LV FUNCTION  RECOVERS &gt; 6 MONTHS</a:t>
            </a:r>
          </a:p>
          <a:p>
            <a:pPr>
              <a:buClr>
                <a:srgbClr val="8037B7"/>
              </a:buClr>
              <a:buSzPct val="80000"/>
              <a:buFont typeface="Garamond" pitchFamily="18" charset="0"/>
              <a:buChar char="♦"/>
            </a:pPr>
            <a:endParaRPr lang="en-US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>
              <a:buClr>
                <a:srgbClr val="8037B7"/>
              </a:buClr>
              <a:buSzPct val="80000"/>
              <a:buFont typeface="Garamond" pitchFamily="18" charset="0"/>
              <a:buChar char="♦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RECOVERY MORE LIKELY -LVEF &gt; 30% </a:t>
            </a:r>
          </a:p>
          <a:p>
            <a:endParaRPr lang="en-US" dirty="0"/>
          </a:p>
        </p:txBody>
      </p:sp>
      <p:pic>
        <p:nvPicPr>
          <p:cNvPr id="2051" name="Picture 3" descr="C:\Documents and Settings\USER\Desktop\thumbs_up_bci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219200"/>
            <a:ext cx="2082404" cy="166361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37B7"/>
                </a:solidFill>
                <a:latin typeface="Arial Black" pitchFamily="34" charset="0"/>
              </a:rPr>
              <a:t>CRT</a:t>
            </a:r>
            <a:endParaRPr lang="en-US" sz="3200" dirty="0">
              <a:solidFill>
                <a:srgbClr val="8037B7"/>
              </a:solidFill>
              <a:latin typeface="Arial Black" pitchFamily="34" charset="0"/>
            </a:endParaRPr>
          </a:p>
        </p:txBody>
      </p:sp>
      <p:pic>
        <p:nvPicPr>
          <p:cNvPr id="45058" name="Picture 2" descr="H:\NGL LECTURE\crt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76400"/>
            <a:ext cx="3429000" cy="4038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059" name="Picture 3" descr="H:\NGL LECTURE\cardiac_resynchronization_therap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676400"/>
            <a:ext cx="3505200" cy="3962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685801"/>
            <a:ext cx="4040188" cy="457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37B7"/>
                </a:solidFill>
                <a:latin typeface="Arial Black" pitchFamily="34" charset="0"/>
              </a:rPr>
              <a:t>   ARTIFICIAL HEART</a:t>
            </a:r>
            <a:endParaRPr lang="en-US" dirty="0">
              <a:solidFill>
                <a:srgbClr val="8037B7"/>
              </a:solidFill>
              <a:latin typeface="Arial Black" pitchFamily="34" charset="0"/>
            </a:endParaRPr>
          </a:p>
        </p:txBody>
      </p:sp>
      <p:pic>
        <p:nvPicPr>
          <p:cNvPr id="4098" name="Picture 2" descr="C:\Documents and Settings\USER\Desktop\CardioWest-Artificial-Heart_siz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381000" y="2209800"/>
            <a:ext cx="38100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533399"/>
            <a:ext cx="4194175" cy="609601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8037B7"/>
                </a:solidFill>
                <a:latin typeface="Arial Black" pitchFamily="34" charset="0"/>
              </a:rPr>
              <a:t>CARDIAC TRANSPLANT</a:t>
            </a:r>
            <a:endParaRPr lang="en-US" dirty="0">
              <a:solidFill>
                <a:srgbClr val="8037B7"/>
              </a:solidFill>
              <a:latin typeface="Arial Black" pitchFamily="34" charset="0"/>
            </a:endParaRPr>
          </a:p>
        </p:txBody>
      </p:sp>
      <p:pic>
        <p:nvPicPr>
          <p:cNvPr id="9" name="Picture 3" descr="H:\NGL LECTURE\heart-transplantatio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209800"/>
            <a:ext cx="4041775" cy="2801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37B7"/>
                </a:solidFill>
                <a:latin typeface="Arial Black" pitchFamily="34" charset="0"/>
              </a:rPr>
              <a:t>POOR PROGNOSTIC FACTORS</a:t>
            </a:r>
            <a:endParaRPr lang="en-US" sz="3200" dirty="0">
              <a:solidFill>
                <a:srgbClr val="8037B7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8037B7"/>
              </a:buClr>
              <a:buFont typeface="Garamond" pitchFamily="18" charset="0"/>
              <a:buChar char="♪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HIGH TROPONIN T LEVELS</a:t>
            </a:r>
          </a:p>
          <a:p>
            <a:pPr>
              <a:buClr>
                <a:srgbClr val="8037B7"/>
              </a:buClr>
              <a:buFont typeface="Garamond" pitchFamily="18" charset="0"/>
              <a:buChar char="♪"/>
            </a:pPr>
            <a:endParaRPr lang="en-US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>
              <a:buClr>
                <a:srgbClr val="8037B7"/>
              </a:buClr>
              <a:buFont typeface="Garamond" pitchFamily="18" charset="0"/>
              <a:buChar char="♪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QRS DURATION &gt; 120 ms</a:t>
            </a:r>
          </a:p>
          <a:p>
            <a:pPr>
              <a:buClr>
                <a:srgbClr val="8037B7"/>
              </a:buClr>
              <a:buFont typeface="Garamond" pitchFamily="18" charset="0"/>
              <a:buChar char="♪"/>
            </a:pPr>
            <a:endParaRPr lang="en-US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>
              <a:buClr>
                <a:srgbClr val="8037B7"/>
              </a:buClr>
              <a:buFont typeface="Garamond" pitchFamily="18" charset="0"/>
              <a:buChar char="♪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LVEF &lt; 30%</a:t>
            </a:r>
          </a:p>
          <a:p>
            <a:pPr>
              <a:buClr>
                <a:srgbClr val="8037B7"/>
              </a:buClr>
              <a:buFont typeface="Garamond" pitchFamily="18" charset="0"/>
              <a:buChar char="♪"/>
            </a:pPr>
            <a:endParaRPr lang="en-US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>
              <a:buClr>
                <a:srgbClr val="8037B7"/>
              </a:buClr>
              <a:buFont typeface="Garamond" pitchFamily="18" charset="0"/>
              <a:buChar char="♪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LVIDs &gt; 5.5 </a:t>
            </a:r>
            <a:r>
              <a:rPr lang="en-US" sz="2800" b="1" dirty="0" err="1" smtClean="0">
                <a:solidFill>
                  <a:schemeClr val="bg1"/>
                </a:solidFill>
                <a:latin typeface="Garamond" pitchFamily="18" charset="0"/>
              </a:rPr>
              <a:t>cms</a:t>
            </a:r>
            <a:endParaRPr lang="en-US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>
              <a:buClr>
                <a:srgbClr val="8037B7"/>
              </a:buClr>
              <a:buFont typeface="Garamond" pitchFamily="18" charset="0"/>
              <a:buChar char="♪"/>
            </a:pPr>
            <a:endParaRPr lang="en-US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>
              <a:buClr>
                <a:srgbClr val="8037B7"/>
              </a:buClr>
              <a:buFont typeface="Garamond" pitchFamily="18" charset="0"/>
              <a:buChar char="♪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FS &gt; 20%</a:t>
            </a:r>
          </a:p>
          <a:p>
            <a:pPr>
              <a:buClr>
                <a:srgbClr val="8037B7"/>
              </a:buClr>
              <a:buFont typeface="Garamond" pitchFamily="18" charset="0"/>
              <a:buChar char="♪"/>
            </a:pPr>
            <a:endParaRPr lang="en-US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>
              <a:buClr>
                <a:srgbClr val="8037B7"/>
              </a:buClr>
              <a:buFont typeface="Garamond" pitchFamily="18" charset="0"/>
              <a:buChar char="♪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LV THROMBUS</a:t>
            </a:r>
          </a:p>
          <a:p>
            <a:pPr>
              <a:buClr>
                <a:srgbClr val="8037B7"/>
              </a:buClr>
              <a:buFont typeface="Garamond" pitchFamily="18" charset="0"/>
              <a:buChar char="♪"/>
            </a:pPr>
            <a:endParaRPr lang="en-US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>
              <a:buClr>
                <a:srgbClr val="8037B7"/>
              </a:buClr>
              <a:buFont typeface="Garamond" pitchFamily="18" charset="0"/>
              <a:buChar char="♪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RACE</a:t>
            </a:r>
            <a:endParaRPr lang="en-US" sz="28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1026" name="Picture 2" descr="C:\Documents and Settings\USER\Desktop\thumbs-dow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590800"/>
            <a:ext cx="2038350" cy="19113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37B7"/>
                </a:solidFill>
                <a:latin typeface="Arial Black" pitchFamily="34" charset="0"/>
              </a:rPr>
              <a:t>LIKELY CAUSES?</a:t>
            </a:r>
            <a:endParaRPr lang="en-US" sz="3200" dirty="0">
              <a:solidFill>
                <a:srgbClr val="8037B7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9C5BCD"/>
              </a:buClr>
              <a:buSzPct val="60000"/>
              <a:buBlip>
                <a:blip r:embed="rId3"/>
              </a:buBlip>
            </a:pPr>
            <a:r>
              <a:rPr lang="en-US" b="1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PERIPARTUM CMP</a:t>
            </a:r>
          </a:p>
          <a:p>
            <a:pPr>
              <a:buClr>
                <a:srgbClr val="9C5BCD"/>
              </a:buClr>
              <a:buSzPct val="60000"/>
              <a:buBlip>
                <a:blip r:embed="rId3"/>
              </a:buBlip>
            </a:pPr>
            <a:endParaRPr lang="en-US" b="1" dirty="0" smtClean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  <a:p>
            <a:pPr>
              <a:buClr>
                <a:srgbClr val="9C5BCD"/>
              </a:buClr>
              <a:buSzPct val="60000"/>
              <a:buBlip>
                <a:blip r:embed="rId3"/>
              </a:buBlip>
            </a:pPr>
            <a:r>
              <a:rPr lang="en-US" b="1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PULMONARY EMBOLISM</a:t>
            </a:r>
          </a:p>
          <a:p>
            <a:pPr>
              <a:buClr>
                <a:srgbClr val="9C5BCD"/>
              </a:buClr>
              <a:buSzPct val="60000"/>
              <a:buBlip>
                <a:blip r:embed="rId3"/>
              </a:buBlip>
            </a:pPr>
            <a:endParaRPr lang="en-US" b="1" dirty="0" smtClean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  <a:p>
            <a:pPr>
              <a:buClr>
                <a:srgbClr val="9C5BCD"/>
              </a:buClr>
              <a:buSzPct val="60000"/>
              <a:buBlip>
                <a:blip r:embed="rId3"/>
              </a:buBlip>
            </a:pPr>
            <a:r>
              <a:rPr lang="en-US" b="1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AORTIC DISSECTION</a:t>
            </a:r>
          </a:p>
          <a:p>
            <a:pPr>
              <a:buClr>
                <a:srgbClr val="9C5BCD"/>
              </a:buClr>
              <a:buSzPct val="60000"/>
              <a:buBlip>
                <a:blip r:embed="rId3"/>
              </a:buBlip>
            </a:pPr>
            <a:endParaRPr lang="en-US" b="1" dirty="0" smtClean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  <a:p>
            <a:pPr>
              <a:buClr>
                <a:srgbClr val="9C5BCD"/>
              </a:buClr>
              <a:buSzPct val="60000"/>
              <a:buBlip>
                <a:blip r:embed="rId3"/>
              </a:buBlip>
            </a:pPr>
            <a:r>
              <a:rPr lang="en-US" b="1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ACUTE MI</a:t>
            </a:r>
          </a:p>
          <a:p>
            <a:pPr>
              <a:buClr>
                <a:srgbClr val="9C5BCD"/>
              </a:buClr>
              <a:buSzPct val="60000"/>
              <a:buBlip>
                <a:blip r:embed="rId3"/>
              </a:buBlip>
            </a:pPr>
            <a:endParaRPr lang="en-US" b="1" dirty="0" smtClean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  <a:p>
            <a:pPr>
              <a:buClr>
                <a:srgbClr val="9C5BCD"/>
              </a:buClr>
              <a:buSzPct val="60000"/>
              <a:buBlip>
                <a:blip r:embed="rId3"/>
              </a:buBlip>
            </a:pPr>
            <a:r>
              <a:rPr lang="en-US" b="1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ANAEMIA WITH HF</a:t>
            </a:r>
            <a:endParaRPr lang="en-US" b="1" dirty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4" name="Minus 3"/>
          <p:cNvSpPr/>
          <p:nvPr/>
        </p:nvSpPr>
        <p:spPr>
          <a:xfrm>
            <a:off x="-762000" y="1143000"/>
            <a:ext cx="10744200" cy="152400"/>
          </a:xfrm>
          <a:prstGeom prst="mathMinus">
            <a:avLst/>
          </a:prstGeom>
          <a:solidFill>
            <a:schemeClr val="bg1"/>
          </a:solidFill>
          <a:ln>
            <a:solidFill>
              <a:srgbClr val="803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How-To-Read-Your-Cholesterol-Results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438400"/>
            <a:ext cx="1752600" cy="228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37B7"/>
                </a:solidFill>
                <a:latin typeface="Arial Black" pitchFamily="34" charset="0"/>
              </a:rPr>
              <a:t>RISK OF RELAPSE?</a:t>
            </a:r>
            <a:endParaRPr lang="en-US" sz="3200" dirty="0">
              <a:solidFill>
                <a:srgbClr val="8037B7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Autofit/>
          </a:bodyPr>
          <a:lstStyle/>
          <a:p>
            <a:pPr>
              <a:buClr>
                <a:srgbClr val="8037B7"/>
              </a:buClr>
              <a:buSzPct val="80000"/>
              <a:buFont typeface="Garamond" pitchFamily="18" charset="0"/>
              <a:buChar char="♥"/>
            </a:pPr>
            <a:r>
              <a:rPr lang="en-US" sz="2400" b="1" dirty="0" smtClean="0">
                <a:solidFill>
                  <a:schemeClr val="bg1"/>
                </a:solidFill>
                <a:latin typeface="Garamond" pitchFamily="18" charset="0"/>
              </a:rPr>
              <a:t>LV FUNCTION COMPLETE RECOVERY-</a:t>
            </a:r>
          </a:p>
          <a:p>
            <a:pPr>
              <a:buClr>
                <a:srgbClr val="8037B7"/>
              </a:buClr>
              <a:buSzPct val="80000"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Garamond" pitchFamily="18" charset="0"/>
              </a:rPr>
              <a:t>     PREG NOT CONTRAINDICATED ( LOW RISK )</a:t>
            </a:r>
          </a:p>
          <a:p>
            <a:pPr>
              <a:buClr>
                <a:srgbClr val="8037B7"/>
              </a:buClr>
              <a:buSzPct val="80000"/>
              <a:buFont typeface="Garamond" pitchFamily="18" charset="0"/>
              <a:buChar char="♥"/>
            </a:pPr>
            <a:endParaRPr lang="en-US" sz="24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>
              <a:buClr>
                <a:srgbClr val="8037B7"/>
              </a:buClr>
              <a:buSzPct val="80000"/>
              <a:buFont typeface="Garamond" pitchFamily="18" charset="0"/>
              <a:buChar char="♥"/>
            </a:pPr>
            <a:r>
              <a:rPr lang="en-US" sz="2400" b="1" dirty="0" smtClean="0">
                <a:solidFill>
                  <a:schemeClr val="bg1"/>
                </a:solidFill>
                <a:latin typeface="Garamond" pitchFamily="18" charset="0"/>
              </a:rPr>
              <a:t>LV FUNCTION PARTIAL RECOVERY-DSE</a:t>
            </a:r>
          </a:p>
          <a:p>
            <a:pPr>
              <a:buClr>
                <a:srgbClr val="8037B7"/>
              </a:buClr>
              <a:buSzPct val="80000"/>
              <a:buFont typeface="Garamond" pitchFamily="18" charset="0"/>
              <a:buChar char="♥"/>
            </a:pPr>
            <a:endParaRPr lang="en-US" sz="24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>
              <a:buClr>
                <a:srgbClr val="8037B7"/>
              </a:buClr>
              <a:buSzPct val="80000"/>
              <a:buFont typeface="Garamond" pitchFamily="18" charset="0"/>
              <a:buChar char="♥"/>
            </a:pPr>
            <a:r>
              <a:rPr lang="en-US" sz="2400" b="1" dirty="0" smtClean="0">
                <a:solidFill>
                  <a:schemeClr val="bg1"/>
                </a:solidFill>
                <a:latin typeface="Garamond" pitchFamily="18" charset="0"/>
              </a:rPr>
              <a:t>DSE NORMAL-PREG NOT CONTRAINDICATED</a:t>
            </a:r>
          </a:p>
          <a:p>
            <a:pPr>
              <a:buClr>
                <a:srgbClr val="8037B7"/>
              </a:buClr>
              <a:buSzPct val="80000"/>
              <a:buFont typeface="Garamond" pitchFamily="18" charset="0"/>
              <a:buChar char="♥"/>
            </a:pPr>
            <a:endParaRPr lang="en-US" sz="24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>
              <a:buClr>
                <a:srgbClr val="8037B7"/>
              </a:buClr>
              <a:buSzPct val="80000"/>
              <a:buFont typeface="Garamond" pitchFamily="18" charset="0"/>
              <a:buChar char="♥"/>
            </a:pPr>
            <a:r>
              <a:rPr lang="en-US" sz="2400" b="1" dirty="0" smtClean="0">
                <a:solidFill>
                  <a:schemeClr val="bg1"/>
                </a:solidFill>
                <a:latin typeface="Garamond" pitchFamily="18" charset="0"/>
              </a:rPr>
              <a:t>DSE ABNORMAL-PREG NOT RECOMMENDED</a:t>
            </a:r>
          </a:p>
          <a:p>
            <a:pPr>
              <a:buClr>
                <a:srgbClr val="8037B7"/>
              </a:buClr>
              <a:buSzPct val="80000"/>
              <a:buFont typeface="Garamond" pitchFamily="18" charset="0"/>
              <a:buChar char="♥"/>
            </a:pPr>
            <a:endParaRPr lang="en-US" sz="24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>
              <a:buClr>
                <a:srgbClr val="8037B7"/>
              </a:buClr>
              <a:buSzPct val="80000"/>
              <a:buFont typeface="Garamond" pitchFamily="18" charset="0"/>
              <a:buChar char="♥"/>
            </a:pPr>
            <a:r>
              <a:rPr lang="en-US" sz="2400" b="1" dirty="0" smtClean="0">
                <a:solidFill>
                  <a:schemeClr val="bg1"/>
                </a:solidFill>
                <a:latin typeface="Garamond" pitchFamily="18" charset="0"/>
              </a:rPr>
              <a:t>LV FUNCTION NOT RECOVERED-PREGNANCY CONTRAINDICATED (HIGH RISK)</a:t>
            </a:r>
            <a:endParaRPr lang="en-US" sz="2400" b="1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Desktop\1999-08-take_h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1200"/>
            <a:ext cx="2590800" cy="3429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3962400" y="990600"/>
            <a:ext cx="4800600" cy="762000"/>
          </a:xfrm>
          <a:prstGeom prst="roundRect">
            <a:avLst/>
          </a:prstGeom>
          <a:solidFill>
            <a:srgbClr val="8037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w Cen MT Condensed Extra Bold" pitchFamily="34" charset="0"/>
              </a:rPr>
              <a:t>POORLY UNDERSTOOD DISEASE</a:t>
            </a:r>
            <a:endParaRPr lang="en-US" sz="2400" dirty="0">
              <a:solidFill>
                <a:schemeClr val="bg1"/>
              </a:solidFill>
              <a:latin typeface="Tw Cen MT Condensed Extra Bold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62400" y="1981200"/>
            <a:ext cx="4800600" cy="762000"/>
          </a:xfrm>
          <a:prstGeom prst="roundRect">
            <a:avLst/>
          </a:prstGeom>
          <a:solidFill>
            <a:srgbClr val="A5002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w Cen MT Condensed Extra Bold" pitchFamily="34" charset="0"/>
              </a:rPr>
              <a:t>HEIGHTENED SUSPICION FOR EARLY DIAGNOSIS</a:t>
            </a:r>
            <a:endParaRPr lang="en-US" sz="2400" dirty="0">
              <a:latin typeface="Tw Cen MT Condensed Extra Bold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62400" y="3048000"/>
            <a:ext cx="4800600" cy="7620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w Cen MT Condensed Extra Bold" pitchFamily="34" charset="0"/>
              </a:rPr>
              <a:t>AGGRESSIVE ACUTE MANAGEMENT</a:t>
            </a:r>
            <a:endParaRPr lang="en-US" sz="2400" dirty="0">
              <a:latin typeface="Tw Cen MT Condensed Extra Bold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62400" y="5181600"/>
            <a:ext cx="4800600" cy="762000"/>
          </a:xfrm>
          <a:prstGeom prst="round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w Cen MT Condensed Extra Bold" pitchFamily="34" charset="0"/>
              </a:rPr>
              <a:t>RELAPSE- ACHILLES HEEL</a:t>
            </a:r>
            <a:endParaRPr lang="en-US" sz="2400" dirty="0">
              <a:latin typeface="Tw Cen MT Condensed Extra Bold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62400" y="4038600"/>
            <a:ext cx="4800600" cy="762000"/>
          </a:xfrm>
          <a:prstGeom prst="round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w Cen MT Condensed Extra Bold" pitchFamily="34" charset="0"/>
              </a:rPr>
              <a:t>HOPEFUL OPTIONS FOR CHRONIC HF</a:t>
            </a:r>
            <a:endParaRPr lang="en-US" sz="2400" dirty="0">
              <a:latin typeface="Tw Cen MT Condensed Extra Bold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m453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563880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105400" y="5410200"/>
            <a:ext cx="4038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 THANK YOU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37B7"/>
                </a:solidFill>
                <a:latin typeface="Arial Black" pitchFamily="34" charset="0"/>
              </a:rPr>
              <a:t>ECHO</a:t>
            </a:r>
            <a:endParaRPr lang="en-US" sz="3200" dirty="0">
              <a:solidFill>
                <a:srgbClr val="8037B7"/>
              </a:solidFill>
              <a:latin typeface="Arial Black" pitchFamily="34" charset="0"/>
            </a:endParaRPr>
          </a:p>
        </p:txBody>
      </p:sp>
      <p:pic>
        <p:nvPicPr>
          <p:cNvPr id="4" name="ECHO 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62000" y="609600"/>
            <a:ext cx="7543800" cy="55626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0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smtClean="0">
                <a:solidFill>
                  <a:srgbClr val="8037B7"/>
                </a:solidFill>
                <a:latin typeface="Arial Black" pitchFamily="34" charset="0"/>
                <a:cs typeface="Times New Roman" pitchFamily="18" charset="0"/>
              </a:rPr>
              <a:t>PERIPARTUM CARDIOMYOPATHY</a:t>
            </a:r>
            <a:endParaRPr lang="en-US" sz="3200" b="1" dirty="0">
              <a:solidFill>
                <a:srgbClr val="8037B7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DEMAKIS et al- 1971 NAMED</a:t>
            </a:r>
          </a:p>
          <a:p>
            <a:pPr>
              <a:buClr>
                <a:srgbClr val="7030A0"/>
              </a:buClr>
              <a:buSzPct val="80000"/>
              <a:buNone/>
            </a:pP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 </a:t>
            </a:r>
          </a:p>
          <a:p>
            <a:pPr>
              <a:buClr>
                <a:srgbClr val="7030A0"/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DCM WITH SIGNS OF HF IN THE LAST MONTH OF PREGNANCY OR WITHIN </a:t>
            </a:r>
          </a:p>
          <a:p>
            <a:pPr>
              <a:buClr>
                <a:srgbClr val="7030A0"/>
              </a:buClr>
              <a:buSzPct val="80000"/>
              <a:buNone/>
            </a:pP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    5 MONTHS OF   DELIVERY</a:t>
            </a:r>
          </a:p>
          <a:p>
            <a:pPr>
              <a:buClr>
                <a:srgbClr val="7030A0"/>
              </a:buClr>
              <a:buSzPct val="80000"/>
              <a:buFont typeface="Wingdings" pitchFamily="2" charset="2"/>
              <a:buChar char="§"/>
            </a:pPr>
            <a:endParaRPr lang="en-US" sz="2800" b="1" dirty="0" smtClean="0">
              <a:solidFill>
                <a:schemeClr val="bg1">
                  <a:lumMod val="95000"/>
                </a:schemeClr>
              </a:solidFill>
              <a:latin typeface="Garamond" pitchFamily="18" charset="0"/>
            </a:endParaRPr>
          </a:p>
          <a:p>
            <a:pPr>
              <a:buClr>
                <a:srgbClr val="7030A0"/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INCIDENCE VARIES</a:t>
            </a:r>
            <a:endParaRPr lang="en-US" sz="2800" b="1" dirty="0">
              <a:solidFill>
                <a:schemeClr val="bg1">
                  <a:lumMod val="95000"/>
                </a:schemeClr>
              </a:solidFill>
              <a:latin typeface="Garamond" pitchFamily="18" charset="0"/>
            </a:endParaRPr>
          </a:p>
        </p:txBody>
      </p:sp>
      <p:sp>
        <p:nvSpPr>
          <p:cNvPr id="6" name="Minus 5"/>
          <p:cNvSpPr/>
          <p:nvPr/>
        </p:nvSpPr>
        <p:spPr>
          <a:xfrm>
            <a:off x="-762000" y="1143000"/>
            <a:ext cx="10744200" cy="152400"/>
          </a:xfrm>
          <a:prstGeom prst="mathMinus">
            <a:avLst/>
          </a:prstGeom>
          <a:solidFill>
            <a:schemeClr val="bg1"/>
          </a:solidFill>
          <a:ln>
            <a:solidFill>
              <a:srgbClr val="803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C:\Documents and Settings\USER\Desktop\Fotolia_11720105_XS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190999"/>
            <a:ext cx="2057400" cy="21365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rgbClr val="8037B7"/>
                </a:solidFill>
                <a:latin typeface="Arial Black" pitchFamily="34" charset="0"/>
              </a:rPr>
              <a:t>TIMING OF DIAGNOSIS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343400" cy="4648200"/>
          </a:xfrm>
        </p:spPr>
        <p:txBody>
          <a:bodyPr>
            <a:noAutofit/>
          </a:bodyPr>
          <a:lstStyle/>
          <a:p>
            <a:pPr eaLnBrk="1" hangingPunct="1"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Garamond" pitchFamily="18" charset="0"/>
              </a:rPr>
              <a:t>DX. REQUIRES BEING IN THE LAST MONTH OF PREGNANCY</a:t>
            </a:r>
          </a:p>
          <a:p>
            <a:pPr eaLnBrk="1" hangingPunct="1"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Garamond" pitchFamily="18" charset="0"/>
              </a:rPr>
              <a:t>IF EARLIER, CONSIDER  OTHER HEART DISEASE (ISCHEMIC, VALVULAR, OR MYOPATHIC)</a:t>
            </a:r>
          </a:p>
          <a:p>
            <a:pPr eaLnBrk="1" hangingPunct="1"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Garamond" pitchFamily="18" charset="0"/>
              </a:rPr>
              <a:t> 2</a:t>
            </a:r>
            <a:r>
              <a:rPr lang="en-US" sz="2400" b="1" baseline="30000" dirty="0" smtClean="0">
                <a:solidFill>
                  <a:schemeClr val="bg1"/>
                </a:solidFill>
                <a:latin typeface="Garamond" pitchFamily="18" charset="0"/>
              </a:rPr>
              <a:t>ND</a:t>
            </a:r>
            <a:r>
              <a:rPr lang="en-US" sz="2400" b="1" dirty="0" smtClean="0">
                <a:solidFill>
                  <a:schemeClr val="bg1"/>
                </a:solidFill>
                <a:latin typeface="Garamond" pitchFamily="18" charset="0"/>
              </a:rPr>
              <a:t> TRIMESTER BURDEN</a:t>
            </a:r>
          </a:p>
        </p:txBody>
      </p:sp>
      <p:pic>
        <p:nvPicPr>
          <p:cNvPr id="41988" name="Picture 5" descr="http://www.utdol.com/data/images/gyne_pix/cardia6.g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676400"/>
            <a:ext cx="4114800" cy="4267200"/>
          </a:xfr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8037B7"/>
                </a:solidFill>
                <a:latin typeface="Arial Black" pitchFamily="34" charset="0"/>
              </a:rPr>
              <a:t>WHAT CAUSES IT?</a:t>
            </a:r>
            <a:endParaRPr lang="en-US" sz="3200" b="1" dirty="0">
              <a:solidFill>
                <a:srgbClr val="8037B7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endParaRPr lang="en-US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OLDEST THEORY</a:t>
            </a:r>
          </a:p>
          <a:p>
            <a:endParaRPr lang="en-US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ENDOMYOCARDIAL BIOPSY</a:t>
            </a:r>
          </a:p>
          <a:p>
            <a:endParaRPr lang="en-US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VARIABLE PREVALENCE</a:t>
            </a:r>
            <a:endParaRPr lang="en-US" sz="28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67000" y="1219200"/>
            <a:ext cx="3581400" cy="990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Garamond" pitchFamily="18" charset="0"/>
              </a:rPr>
              <a:t>MYOCARDITIS</a:t>
            </a:r>
            <a:endParaRPr lang="en-US" sz="2400" b="1" dirty="0">
              <a:latin typeface="Garamond" pitchFamily="18" charset="0"/>
            </a:endParaRPr>
          </a:p>
        </p:txBody>
      </p:sp>
      <p:pic>
        <p:nvPicPr>
          <p:cNvPr id="5" name="Picture 4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114800"/>
            <a:ext cx="2590800" cy="1676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Minus 5"/>
          <p:cNvSpPr/>
          <p:nvPr/>
        </p:nvSpPr>
        <p:spPr>
          <a:xfrm>
            <a:off x="-762000" y="914400"/>
            <a:ext cx="10744200" cy="152400"/>
          </a:xfrm>
          <a:prstGeom prst="mathMinus">
            <a:avLst/>
          </a:prstGeom>
          <a:solidFill>
            <a:schemeClr val="bg1"/>
          </a:solidFill>
          <a:ln>
            <a:solidFill>
              <a:srgbClr val="803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37B7"/>
                </a:solidFill>
                <a:latin typeface="Arial Black" pitchFamily="34" charset="0"/>
              </a:rPr>
              <a:t>PATHOLOGIC IMMUNE RESPONSE</a:t>
            </a:r>
            <a:endParaRPr lang="en-US" sz="3200" dirty="0">
              <a:solidFill>
                <a:srgbClr val="8037B7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495801"/>
          </a:xfrm>
        </p:spPr>
        <p:txBody>
          <a:bodyPr>
            <a:normAutofit fontScale="92500"/>
          </a:bodyPr>
          <a:lstStyle/>
          <a:p>
            <a:pPr>
              <a:buClr>
                <a:srgbClr val="8037B7"/>
              </a:buClr>
              <a:buSzPct val="80000"/>
              <a:buFont typeface="Wingdings" pitchFamily="2" charset="2"/>
              <a:buChar char="v"/>
            </a:pPr>
            <a:r>
              <a:rPr lang="en-US" sz="3000" b="1" dirty="0" smtClean="0">
                <a:solidFill>
                  <a:schemeClr val="bg1"/>
                </a:solidFill>
                <a:latin typeface="Garamond" pitchFamily="18" charset="0"/>
              </a:rPr>
              <a:t>VIRAL INFECTION &amp;  PATHOLOGIC IMMUNE RESPONSE AGAINST VIRAL ANTIGENS</a:t>
            </a:r>
          </a:p>
          <a:p>
            <a:pPr>
              <a:buClr>
                <a:srgbClr val="8037B7"/>
              </a:buClr>
              <a:buSzPct val="80000"/>
              <a:buFont typeface="Wingdings" pitchFamily="2" charset="2"/>
              <a:buChar char="v"/>
            </a:pPr>
            <a:endParaRPr lang="en-US" sz="30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>
              <a:buClr>
                <a:srgbClr val="8037B7"/>
              </a:buClr>
              <a:buSzPct val="80000"/>
              <a:buFont typeface="Wingdings" pitchFamily="2" charset="2"/>
              <a:buChar char="v"/>
            </a:pPr>
            <a:r>
              <a:rPr lang="en-US" sz="3000" b="1" dirty="0" smtClean="0">
                <a:solidFill>
                  <a:schemeClr val="bg1"/>
                </a:solidFill>
                <a:latin typeface="Garamond" pitchFamily="18" charset="0"/>
              </a:rPr>
              <a:t>CROSS REACTS WITH NATIVE CARDIAC TISSUE PROTEINS</a:t>
            </a:r>
          </a:p>
          <a:p>
            <a:pPr>
              <a:buClr>
                <a:srgbClr val="8037B7"/>
              </a:buClr>
              <a:buSzPct val="80000"/>
              <a:buFont typeface="Wingdings" pitchFamily="2" charset="2"/>
              <a:buChar char="v"/>
            </a:pPr>
            <a:endParaRPr lang="en-US" sz="30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>
              <a:buClr>
                <a:srgbClr val="8037B7"/>
              </a:buClr>
              <a:buSzPct val="80000"/>
              <a:buFont typeface="Wingdings" pitchFamily="2" charset="2"/>
              <a:buChar char="v"/>
            </a:pPr>
            <a:r>
              <a:rPr lang="en-US" sz="3000" b="1" dirty="0" smtClean="0">
                <a:solidFill>
                  <a:schemeClr val="bg1"/>
                </a:solidFill>
                <a:latin typeface="Garamond" pitchFamily="18" charset="0"/>
              </a:rPr>
              <a:t>PARVOVIRUS B19; HUMAN HERPES VIRUS 6;</a:t>
            </a:r>
          </a:p>
          <a:p>
            <a:pPr>
              <a:buClr>
                <a:srgbClr val="8037B7"/>
              </a:buClr>
              <a:buSzPct val="80000"/>
              <a:buNone/>
            </a:pPr>
            <a:r>
              <a:rPr lang="en-US" sz="3000" b="1" dirty="0" smtClean="0">
                <a:solidFill>
                  <a:schemeClr val="bg1"/>
                </a:solidFill>
                <a:latin typeface="Garamond" pitchFamily="18" charset="0"/>
              </a:rPr>
              <a:t>    EBV; CMV</a:t>
            </a:r>
          </a:p>
          <a:p>
            <a:pPr>
              <a:buNone/>
            </a:pPr>
            <a:r>
              <a:rPr lang="en-US" sz="3000" b="1" dirty="0" smtClean="0">
                <a:solidFill>
                  <a:schemeClr val="bg1"/>
                </a:solidFill>
                <a:latin typeface="Garamond" pitchFamily="18" charset="0"/>
              </a:rPr>
              <a:t>                           </a:t>
            </a:r>
            <a:endParaRPr lang="en-US" sz="3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5" name="Minus 4"/>
          <p:cNvSpPr/>
          <p:nvPr/>
        </p:nvSpPr>
        <p:spPr>
          <a:xfrm>
            <a:off x="-762000" y="1143000"/>
            <a:ext cx="10744200" cy="152400"/>
          </a:xfrm>
          <a:prstGeom prst="mathMinus">
            <a:avLst/>
          </a:prstGeom>
          <a:solidFill>
            <a:schemeClr val="bg1"/>
          </a:solidFill>
          <a:ln>
            <a:solidFill>
              <a:srgbClr val="803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37B7"/>
                </a:solidFill>
                <a:latin typeface="Arial Black" pitchFamily="34" charset="0"/>
              </a:rPr>
              <a:t>CHIMERISM</a:t>
            </a:r>
            <a:endParaRPr lang="en-US" sz="3200" dirty="0">
              <a:solidFill>
                <a:srgbClr val="8037B7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5029200"/>
          </a:xfrm>
        </p:spPr>
        <p:txBody>
          <a:bodyPr>
            <a:normAutofit/>
          </a:bodyPr>
          <a:lstStyle/>
          <a:p>
            <a:pPr>
              <a:buClr>
                <a:srgbClr val="8037B7"/>
              </a:buClr>
              <a:buSzPct val="90000"/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CELLS FROM FETUS COLONIZE IN MOTHER PROVOKING IMMUNE RESPONSE</a:t>
            </a:r>
          </a:p>
          <a:p>
            <a:pPr>
              <a:buClr>
                <a:srgbClr val="8037B7"/>
              </a:buClr>
              <a:buSzPct val="90000"/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AUTOANTIBODIES AGAINST CARDIAC TISSUE PROTEINS IN HIGH TITRES</a:t>
            </a:r>
          </a:p>
          <a:p>
            <a:pPr>
              <a:buNone/>
            </a:pPr>
            <a:endParaRPr lang="en-US" sz="2800" b="1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5" name="Minus 4"/>
          <p:cNvSpPr/>
          <p:nvPr/>
        </p:nvSpPr>
        <p:spPr>
          <a:xfrm>
            <a:off x="-762000" y="1143000"/>
            <a:ext cx="10744200" cy="152400"/>
          </a:xfrm>
          <a:prstGeom prst="mathMinus">
            <a:avLst/>
          </a:prstGeom>
          <a:solidFill>
            <a:schemeClr val="bg1"/>
          </a:solidFill>
          <a:ln>
            <a:solidFill>
              <a:srgbClr val="803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71800" y="3606225"/>
            <a:ext cx="297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8037B7"/>
                </a:solidFill>
                <a:latin typeface="Arial Black" pitchFamily="34" charset="0"/>
              </a:rPr>
              <a:t>APOPTOSIS</a:t>
            </a:r>
            <a:endParaRPr lang="en-US" sz="3200" dirty="0">
              <a:solidFill>
                <a:srgbClr val="8037B7"/>
              </a:solidFill>
            </a:endParaRPr>
          </a:p>
        </p:txBody>
      </p:sp>
      <p:sp>
        <p:nvSpPr>
          <p:cNvPr id="7" name="Minus 6"/>
          <p:cNvSpPr/>
          <p:nvPr/>
        </p:nvSpPr>
        <p:spPr>
          <a:xfrm>
            <a:off x="-914400" y="4267200"/>
            <a:ext cx="10744200" cy="152400"/>
          </a:xfrm>
          <a:prstGeom prst="mathMinus">
            <a:avLst/>
          </a:prstGeom>
          <a:solidFill>
            <a:schemeClr val="bg1"/>
          </a:solidFill>
          <a:ln>
            <a:solidFill>
              <a:srgbClr val="803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4648200"/>
            <a:ext cx="807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8037B7"/>
              </a:buClr>
              <a:buSzPct val="90000"/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 APOPTOSIS OF CARDIAC MYOCYTES</a:t>
            </a:r>
          </a:p>
          <a:p>
            <a:pPr>
              <a:buClr>
                <a:srgbClr val="8037B7"/>
              </a:buClr>
              <a:buSzPct val="90000"/>
              <a:buFont typeface="Wingdings" pitchFamily="2" charset="2"/>
              <a:buChar char="§"/>
            </a:pPr>
            <a:endParaRPr lang="en-US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>
              <a:buClr>
                <a:srgbClr val="8037B7"/>
              </a:buClr>
              <a:buSzPct val="90000"/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 ROLE OF </a:t>
            </a:r>
            <a:r>
              <a:rPr lang="en-US" sz="2800" b="1" dirty="0" err="1" smtClean="0">
                <a:solidFill>
                  <a:schemeClr val="bg1"/>
                </a:solidFill>
                <a:latin typeface="Garamond" pitchFamily="18" charset="0"/>
              </a:rPr>
              <a:t>Fas</a:t>
            </a: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 and </a:t>
            </a:r>
            <a:r>
              <a:rPr lang="en-US" sz="2800" b="1" dirty="0" err="1" smtClean="0">
                <a:solidFill>
                  <a:schemeClr val="bg1"/>
                </a:solidFill>
                <a:latin typeface="Garamond" pitchFamily="18" charset="0"/>
              </a:rPr>
              <a:t>Fas</a:t>
            </a:r>
            <a:r>
              <a:rPr lang="en-US" sz="2800" b="1" dirty="0" smtClean="0">
                <a:solidFill>
                  <a:schemeClr val="bg1"/>
                </a:solidFill>
                <a:latin typeface="Garamond" pitchFamily="18" charset="0"/>
              </a:rPr>
              <a:t> LIGAND</a:t>
            </a:r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1746</Words>
  <Application>Microsoft Office PowerPoint</Application>
  <PresentationFormat>On-screen Show (4:3)</PresentationFormat>
  <Paragraphs>297</Paragraphs>
  <Slides>32</Slides>
  <Notes>27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PERIPARTUM CARDIOMYOPATHY</vt:lpstr>
      <vt:lpstr>DYSPNEA – POST PARTUM</vt:lpstr>
      <vt:lpstr>LIKELY CAUSES?</vt:lpstr>
      <vt:lpstr>ECHO</vt:lpstr>
      <vt:lpstr>   PERIPARTUM CARDIOMYOPATHY</vt:lpstr>
      <vt:lpstr>TIMING OF DIAGNOSIS</vt:lpstr>
      <vt:lpstr>WHAT CAUSES IT?</vt:lpstr>
      <vt:lpstr>PATHOLOGIC IMMUNE RESPONSE</vt:lpstr>
      <vt:lpstr>CHIMERISM</vt:lpstr>
      <vt:lpstr>ROLE OF PROLACTIN</vt:lpstr>
      <vt:lpstr>OTHER POSSIBLE FACTORS</vt:lpstr>
      <vt:lpstr>WHO IS AT RISK?</vt:lpstr>
      <vt:lpstr>CLINICAL PRESENTATION</vt:lpstr>
      <vt:lpstr>ECHOCARDIOGRAM</vt:lpstr>
      <vt:lpstr>LABORATORY EVALUATION</vt:lpstr>
      <vt:lpstr>ECG </vt:lpstr>
      <vt:lpstr>CHEST X-RAY</vt:lpstr>
      <vt:lpstr>CARDIAC MRI</vt:lpstr>
      <vt:lpstr>HEART FAILURE Rx – PREGNANCY</vt:lpstr>
      <vt:lpstr>HEART FAILURE Rx- POSTPARTUM</vt:lpstr>
      <vt:lpstr>ANTICOAGULATION</vt:lpstr>
      <vt:lpstr>WARFARIN &amp; HEPARIN</vt:lpstr>
      <vt:lpstr>NEWER TREATMENT</vt:lpstr>
      <vt:lpstr>IABP</vt:lpstr>
      <vt:lpstr>ECMO</vt:lpstr>
      <vt:lpstr>NATURAL COURSE</vt:lpstr>
      <vt:lpstr>CRT</vt:lpstr>
      <vt:lpstr>Slide 28</vt:lpstr>
      <vt:lpstr>POOR PROGNOSTIC FACTORS</vt:lpstr>
      <vt:lpstr>RISK OF RELAPSE?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PERIPARTUM CARDIOMYOPATHY</dc:title>
  <dc:creator>neelambujan</dc:creator>
  <cp:lastModifiedBy>Dell</cp:lastModifiedBy>
  <cp:revision>271</cp:revision>
  <dcterms:created xsi:type="dcterms:W3CDTF">2012-11-05T00:43:12Z</dcterms:created>
  <dcterms:modified xsi:type="dcterms:W3CDTF">2012-11-17T00:55:44Z</dcterms:modified>
</cp:coreProperties>
</file>